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8" r:id="rId6"/>
    <p:sldId id="265" r:id="rId7"/>
    <p:sldId id="262" r:id="rId8"/>
    <p:sldId id="269" r:id="rId9"/>
    <p:sldId id="263" r:id="rId10"/>
    <p:sldId id="264" r:id="rId11"/>
    <p:sldId id="271" r:id="rId12"/>
    <p:sldId id="266" r:id="rId13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43" autoAdjust="0"/>
    <p:restoredTop sz="94451" autoAdjust="0"/>
  </p:normalViewPr>
  <p:slideViewPr>
    <p:cSldViewPr>
      <p:cViewPr>
        <p:scale>
          <a:sx n="100" d="100"/>
          <a:sy n="100" d="100"/>
        </p:scale>
        <p:origin x="-1872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&#1069;&#1082;&#1086;&#1085;&#1086;&#1084;&#1110;&#1089;&#1090;\&#1094;&#1077;&#1085;&#1072;%20&#1085;&#1072;%20&#1075;&#1072;&#1079;%202019-20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&#1069;&#1082;&#1086;&#1085;&#1086;&#1084;&#1110;&#1089;&#1090;\&#1058;&#1040;&#1056;&#1048;&#1060;\&#1058;&#1072;&#1088;&#1080;&#1092;%202021\&#1090;&#1077;&#1087;&#1083;&#1086;\2021-22\&#1075;&#1088;&#1072;&#1092;&#1080;&#1082;&#1080;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&#1069;&#1082;&#1086;&#1085;&#1086;&#1084;&#1110;&#1089;&#1090;\&#1058;&#1040;&#1056;&#1048;&#1060;\&#1058;&#1072;&#1088;&#1080;&#1092;%202021\&#1090;&#1077;&#1087;&#1083;&#1086;\2021-22\&#1075;&#1088;&#1072;&#1092;&#1080;&#1082;&#1080;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4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4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4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&#1050;&#1085;&#1080;&#1075;&#1072;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&#1069;&#1082;&#1086;&#1085;&#1086;&#1084;&#1110;&#1089;&#1090;\&#1058;&#1040;&#1056;&#1048;&#1060;\&#1058;&#1072;&#1088;&#1080;&#1092;%202021\&#1090;&#1077;&#1087;&#1083;&#1086;\2021-22\&#1075;&#1088;&#1072;&#1092;&#1080;&#1082;&#108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solidFill>
          <a:schemeClr val="bg1">
            <a:lumMod val="95000"/>
          </a:schemeClr>
        </a:solidFill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1.6666666666666642E-2"/>
                  <c:y val="-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6023196496685554E-2"/>
                  <c:y val="-2.77777295578269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5076878032070514E-2"/>
                  <c:y val="-8.37754138429063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Лист1!$B$10:$F$10</c:f>
              <c:numCache>
                <c:formatCode>General</c:formatCode>
                <c:ptCount val="5"/>
                <c:pt idx="0" formatCode="#,##0.00">
                  <c:v>6235.51</c:v>
                </c:pt>
                <c:pt idx="2" formatCode="#,##0.00">
                  <c:v>6183.33</c:v>
                </c:pt>
                <c:pt idx="4" formatCode="#,##0.00">
                  <c:v>12430.04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6354304"/>
        <c:axId val="96355840"/>
        <c:axId val="0"/>
      </c:bar3DChart>
      <c:catAx>
        <c:axId val="96354304"/>
        <c:scaling>
          <c:orientation val="minMax"/>
        </c:scaling>
        <c:delete val="1"/>
        <c:axPos val="b"/>
        <c:majorTickMark val="out"/>
        <c:minorTickMark val="none"/>
        <c:tickLblPos val="nextTo"/>
        <c:crossAx val="96355840"/>
        <c:crosses val="autoZero"/>
        <c:auto val="1"/>
        <c:lblAlgn val="ctr"/>
        <c:lblOffset val="100"/>
        <c:noMultiLvlLbl val="0"/>
      </c:catAx>
      <c:valAx>
        <c:axId val="96355840"/>
        <c:scaling>
          <c:orientation val="minMax"/>
        </c:scaling>
        <c:delete val="1"/>
        <c:axPos val="l"/>
        <c:numFmt formatCode="#,##0.00" sourceLinked="1"/>
        <c:majorTickMark val="out"/>
        <c:minorTickMark val="none"/>
        <c:tickLblPos val="nextTo"/>
        <c:crossAx val="963543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solidFill>
          <a:schemeClr val="bg1">
            <a:lumMod val="85000"/>
          </a:schemeClr>
        </a:solidFill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3.3333333333333333E-2"/>
                  <c:y val="-0.101851851851851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7777777777777776E-2"/>
                  <c:y val="-6.0185185185185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Лист1!$B$12:$C$12</c:f>
              <c:numCache>
                <c:formatCode>General</c:formatCode>
                <c:ptCount val="2"/>
                <c:pt idx="0">
                  <c:v>1.4691099999999999</c:v>
                </c:pt>
                <c:pt idx="1">
                  <c:v>1.7365200000000001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5505920"/>
        <c:axId val="105507456"/>
        <c:axId val="0"/>
      </c:bar3DChart>
      <c:catAx>
        <c:axId val="105505920"/>
        <c:scaling>
          <c:orientation val="minMax"/>
        </c:scaling>
        <c:delete val="1"/>
        <c:axPos val="b"/>
        <c:majorTickMark val="out"/>
        <c:minorTickMark val="none"/>
        <c:tickLblPos val="nextTo"/>
        <c:crossAx val="105507456"/>
        <c:crosses val="autoZero"/>
        <c:auto val="1"/>
        <c:lblAlgn val="ctr"/>
        <c:lblOffset val="100"/>
        <c:noMultiLvlLbl val="0"/>
      </c:catAx>
      <c:valAx>
        <c:axId val="10550745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55059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solidFill>
          <a:schemeClr val="bg1">
            <a:lumMod val="85000"/>
          </a:schemeClr>
        </a:solidFill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3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2.7777777777777776E-2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7222222222222221E-2"/>
                  <c:y val="-6.4814814814814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Лист1!$B$16:$C$16</c:f>
              <c:numCache>
                <c:formatCode>General</c:formatCode>
                <c:ptCount val="2"/>
                <c:pt idx="0">
                  <c:v>2.0781799999999997</c:v>
                </c:pt>
                <c:pt idx="1">
                  <c:v>2.5569100000000002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8878464"/>
        <c:axId val="108908928"/>
        <c:axId val="0"/>
      </c:bar3DChart>
      <c:catAx>
        <c:axId val="108878464"/>
        <c:scaling>
          <c:orientation val="minMax"/>
        </c:scaling>
        <c:delete val="1"/>
        <c:axPos val="b"/>
        <c:majorTickMark val="out"/>
        <c:minorTickMark val="none"/>
        <c:tickLblPos val="nextTo"/>
        <c:crossAx val="108908928"/>
        <c:crosses val="autoZero"/>
        <c:auto val="1"/>
        <c:lblAlgn val="ctr"/>
        <c:lblOffset val="100"/>
        <c:noMultiLvlLbl val="0"/>
      </c:catAx>
      <c:valAx>
        <c:axId val="108908928"/>
        <c:scaling>
          <c:orientation val="minMax"/>
          <c:min val="1.5"/>
        </c:scaling>
        <c:delete val="1"/>
        <c:axPos val="l"/>
        <c:numFmt formatCode="General" sourceLinked="1"/>
        <c:majorTickMark val="out"/>
        <c:minorTickMark val="none"/>
        <c:tickLblPos val="nextTo"/>
        <c:crossAx val="10887846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0932569574767072E-2"/>
          <c:y val="5.4171618255883597E-2"/>
          <c:w val="0.87278498235182334"/>
          <c:h val="0.73243892785315323"/>
        </c:manualLayout>
      </c:layout>
      <c:lineChart>
        <c:grouping val="standard"/>
        <c:varyColors val="0"/>
        <c:ser>
          <c:idx val="0"/>
          <c:order val="0"/>
          <c:tx>
            <c:v>повна ціна газу</c:v>
          </c:tx>
          <c:marker>
            <c:symbol val="circle"/>
            <c:size val="7"/>
            <c:spPr>
              <a:solidFill>
                <a:srgbClr val="00B050"/>
              </a:solidFill>
            </c:spPr>
          </c:marker>
          <c:dPt>
            <c:idx val="0"/>
            <c:marker>
              <c:spPr>
                <a:solidFill>
                  <a:schemeClr val="accent2">
                    <a:lumMod val="75000"/>
                  </a:schemeClr>
                </a:solidFill>
              </c:spPr>
            </c:marker>
            <c:bubble3D val="0"/>
          </c:dPt>
          <c:dPt>
            <c:idx val="1"/>
            <c:marker>
              <c:spPr>
                <a:solidFill>
                  <a:schemeClr val="accent2">
                    <a:lumMod val="75000"/>
                  </a:schemeClr>
                </a:solidFill>
              </c:spPr>
            </c:marker>
            <c:bubble3D val="0"/>
          </c:dPt>
          <c:dPt>
            <c:idx val="2"/>
            <c:marker>
              <c:spPr>
                <a:solidFill>
                  <a:schemeClr val="accent2">
                    <a:lumMod val="75000"/>
                  </a:schemeClr>
                </a:solidFill>
              </c:spPr>
            </c:marker>
            <c:bubble3D val="0"/>
          </c:dPt>
          <c:dPt>
            <c:idx val="3"/>
            <c:marker>
              <c:spPr>
                <a:solidFill>
                  <a:schemeClr val="accent2">
                    <a:lumMod val="75000"/>
                  </a:schemeClr>
                </a:solidFill>
              </c:spPr>
            </c:marker>
            <c:bubble3D val="0"/>
          </c:dPt>
          <c:dPt>
            <c:idx val="4"/>
            <c:marker>
              <c:spPr>
                <a:solidFill>
                  <a:schemeClr val="accent2">
                    <a:lumMod val="75000"/>
                  </a:schemeClr>
                </a:solidFill>
              </c:spPr>
            </c:marker>
            <c:bubble3D val="0"/>
          </c:dPt>
          <c:dPt>
            <c:idx val="5"/>
            <c:marker>
              <c:spPr>
                <a:solidFill>
                  <a:schemeClr val="accent2">
                    <a:lumMod val="75000"/>
                  </a:schemeClr>
                </a:solidFill>
              </c:spPr>
            </c:marker>
            <c:bubble3D val="0"/>
          </c:dPt>
          <c:dPt>
            <c:idx val="13"/>
            <c:marker>
              <c:spPr>
                <a:solidFill>
                  <a:schemeClr val="accent2">
                    <a:lumMod val="75000"/>
                  </a:schemeClr>
                </a:solidFill>
              </c:spPr>
            </c:marker>
            <c:bubble3D val="0"/>
          </c:dPt>
          <c:dPt>
            <c:idx val="14"/>
            <c:marker>
              <c:spPr>
                <a:solidFill>
                  <a:schemeClr val="accent2">
                    <a:lumMod val="75000"/>
                  </a:schemeClr>
                </a:solidFill>
              </c:spPr>
            </c:marker>
            <c:bubble3D val="0"/>
          </c:dPt>
          <c:dPt>
            <c:idx val="15"/>
            <c:marker>
              <c:spPr>
                <a:solidFill>
                  <a:schemeClr val="accent2">
                    <a:lumMod val="75000"/>
                  </a:schemeClr>
                </a:solidFill>
              </c:spPr>
            </c:marker>
            <c:bubble3D val="0"/>
          </c:dPt>
          <c:dPt>
            <c:idx val="16"/>
            <c:marker>
              <c:spPr>
                <a:solidFill>
                  <a:schemeClr val="accent2">
                    <a:lumMod val="75000"/>
                  </a:schemeClr>
                </a:solidFill>
              </c:spPr>
            </c:marker>
            <c:bubble3D val="0"/>
          </c:dPt>
          <c:dPt>
            <c:idx val="17"/>
            <c:marker>
              <c:spPr>
                <a:solidFill>
                  <a:schemeClr val="accent2">
                    <a:lumMod val="75000"/>
                  </a:schemeClr>
                </a:solidFill>
              </c:spPr>
            </c:marker>
            <c:bubble3D val="0"/>
          </c:dPt>
          <c:dPt>
            <c:idx val="18"/>
            <c:marker>
              <c:spPr>
                <a:solidFill>
                  <a:schemeClr val="accent2">
                    <a:lumMod val="75000"/>
                  </a:schemeClr>
                </a:solidFill>
              </c:spPr>
            </c:marker>
            <c:bubble3D val="0"/>
          </c:dPt>
          <c:dLbls>
            <c:dLbl>
              <c:idx val="0"/>
              <c:layout>
                <c:manualLayout>
                  <c:x val="-6.6467138727187125E-2"/>
                  <c:y val="4.62960296750330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0909843459162584E-2"/>
                  <c:y val="-4.42598791176663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0290483767315645E-2"/>
                  <c:y val="4.59886225645120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3265543720004393E-2"/>
                  <c:y val="-5.21175680439802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6266352540424688E-2"/>
                  <c:y val="3.68333383919313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1272556455628353E-2"/>
                  <c:y val="-3.65256718661271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6.0570553093371358E-2"/>
                  <c:y val="2.80280054363066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3.4421035100291389E-2"/>
                  <c:y val="-3.4594843913715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3.9955926005690715E-2"/>
                  <c:y val="3.8443788469665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5351931806120284E-2"/>
                  <c:y val="3.19360966768123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4.8862073127178846E-3"/>
                  <c:y val="2.89899173061901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1.7626392521622479E-2"/>
                  <c:y val="3.70696657148720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6.9902252431114961E-2"/>
                  <c:y val="-3.80528496379729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1.9440906736878674E-2"/>
                  <c:y val="4.44264237294423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8.5591223564941647E-3"/>
                  <c:y val="7.52252438049684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5.224245412542293E-2"/>
                  <c:y val="-4.81395212848900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2.2328177437029181E-2"/>
                  <c:y val="-2.813929459277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3.7895597445355311E-2"/>
                  <c:y val="4.03606079967874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layout>
                <c:manualLayout>
                  <c:x val="-5.3551730690735806E-3"/>
                  <c:y val="1.71659048252588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>
                <c:manualLayout>
                  <c:x val="-4.6672673544126322E-3"/>
                  <c:y val="2.4214600774147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0"/>
              <c:layout>
                <c:manualLayout>
                  <c:x val="-2.3015816562832501E-2"/>
                  <c:y val="4.24172523615221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1"/>
              <c:layout>
                <c:manualLayout>
                  <c:x val="-6.764233840203171E-2"/>
                  <c:y val="-6.00434831897599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2"/>
              <c:layout>
                <c:manualLayout>
                  <c:x val="-1.5656179450882312E-3"/>
                  <c:y val="9.88346287235496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3"/>
              <c:layout>
                <c:manualLayout>
                  <c:x val="0"/>
                  <c:y val="-3.29457409587936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газ!$C$4,газ!$E$4,газ!$G$4,газ!$K$4,газ!$M$4,газ!$O$4,газ!$Q$4,газ!$S$4,газ!$U$4,газ!$W$4,газ!$Y$4,газ!$AA$4,газ!$AC$4,газ!$AE$4,газ!$AG$4,газ!$AI$4,газ!$AK$4,газ!$AM$4,газ!$AO$4,газ!$AQ$4,газ!$AS$4,газ!$AU$4,газ!$AW$4,газ!$AY$4)</c:f>
              <c:strCache>
                <c:ptCount val="24"/>
                <c:pt idx="0">
                  <c:v>жовтень</c:v>
                </c:pt>
                <c:pt idx="1">
                  <c:v>листопад</c:v>
                </c:pt>
                <c:pt idx="2">
                  <c:v>грудень</c:v>
                </c:pt>
                <c:pt idx="3">
                  <c:v>січень 2020</c:v>
                </c:pt>
                <c:pt idx="4">
                  <c:v>лютий</c:v>
                </c:pt>
                <c:pt idx="5">
                  <c:v>березень</c:v>
                </c:pt>
                <c:pt idx="6">
                  <c:v>квітень</c:v>
                </c:pt>
                <c:pt idx="7">
                  <c:v>травень</c:v>
                </c:pt>
                <c:pt idx="8">
                  <c:v>червень</c:v>
                </c:pt>
                <c:pt idx="9">
                  <c:v>липень</c:v>
                </c:pt>
                <c:pt idx="10">
                  <c:v>серпень</c:v>
                </c:pt>
                <c:pt idx="11">
                  <c:v>вересень</c:v>
                </c:pt>
                <c:pt idx="12">
                  <c:v>жовтень</c:v>
                </c:pt>
                <c:pt idx="13">
                  <c:v>листопад</c:v>
                </c:pt>
                <c:pt idx="14">
                  <c:v>грудень</c:v>
                </c:pt>
                <c:pt idx="15">
                  <c:v>січень 2021</c:v>
                </c:pt>
                <c:pt idx="16">
                  <c:v>лютий</c:v>
                </c:pt>
                <c:pt idx="17">
                  <c:v>березень</c:v>
                </c:pt>
                <c:pt idx="18">
                  <c:v>квітень</c:v>
                </c:pt>
                <c:pt idx="19">
                  <c:v>травень</c:v>
                </c:pt>
                <c:pt idx="20">
                  <c:v>червень</c:v>
                </c:pt>
                <c:pt idx="21">
                  <c:v>липень</c:v>
                </c:pt>
                <c:pt idx="22">
                  <c:v>вересень</c:v>
                </c:pt>
                <c:pt idx="23">
                  <c:v>серпень</c:v>
                </c:pt>
              </c:strCache>
            </c:strRef>
          </c:cat>
          <c:val>
            <c:numRef>
              <c:f>(газ!$C$5,газ!$E$5,газ!$G$5,газ!$K$5,газ!$M$5,газ!$O$5,газ!$Q$5,газ!$S$5,газ!$U$5,газ!$W$5,газ!$Y$5,газ!$AA$5,газ!$AC$5,газ!$AE$5,газ!$AG$5,газ!$AI$5,газ!$AK$5,газ!$AM$5,газ!$AO$5,газ!$AQ$5,газ!$AS$5,газ!$AU$5,газ!$AW$5,газ!$AY$5)</c:f>
              <c:numCache>
                <c:formatCode>#,##0.00</c:formatCode>
                <c:ptCount val="24"/>
                <c:pt idx="0">
                  <c:v>5162.6504000000004</c:v>
                </c:pt>
                <c:pt idx="1">
                  <c:v>5788.89</c:v>
                </c:pt>
                <c:pt idx="2">
                  <c:v>5166.5858000000007</c:v>
                </c:pt>
                <c:pt idx="3">
                  <c:v>5815.76</c:v>
                </c:pt>
                <c:pt idx="4">
                  <c:v>5113.76</c:v>
                </c:pt>
                <c:pt idx="5">
                  <c:v>4561.76</c:v>
                </c:pt>
                <c:pt idx="6">
                  <c:v>4062.7599999999998</c:v>
                </c:pt>
                <c:pt idx="7">
                  <c:v>3441.4799999999996</c:v>
                </c:pt>
                <c:pt idx="8">
                  <c:v>3308.04</c:v>
                </c:pt>
                <c:pt idx="9">
                  <c:v>3563.29</c:v>
                </c:pt>
                <c:pt idx="10">
                  <c:v>4244.92</c:v>
                </c:pt>
                <c:pt idx="11">
                  <c:v>5584.75</c:v>
                </c:pt>
                <c:pt idx="12">
                  <c:v>6639.8600000000006</c:v>
                </c:pt>
                <c:pt idx="13">
                  <c:v>6641.13</c:v>
                </c:pt>
                <c:pt idx="14">
                  <c:v>7368.8600000000006</c:v>
                </c:pt>
                <c:pt idx="15">
                  <c:v>9367.2099999999991</c:v>
                </c:pt>
                <c:pt idx="16">
                  <c:v>8766.91</c:v>
                </c:pt>
                <c:pt idx="17">
                  <c:v>8205.5300000000007</c:v>
                </c:pt>
                <c:pt idx="18">
                  <c:v>8448.619999999999</c:v>
                </c:pt>
                <c:pt idx="19">
                  <c:v>9728.08</c:v>
                </c:pt>
                <c:pt idx="20">
                  <c:v>11069.42</c:v>
                </c:pt>
                <c:pt idx="21">
                  <c:v>11597.44</c:v>
                </c:pt>
                <c:pt idx="22">
                  <c:v>14368.220000000001</c:v>
                </c:pt>
                <c:pt idx="23">
                  <c:v>16188.37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0313856"/>
        <c:axId val="110315392"/>
      </c:lineChart>
      <c:catAx>
        <c:axId val="110313856"/>
        <c:scaling>
          <c:orientation val="minMax"/>
        </c:scaling>
        <c:delete val="0"/>
        <c:axPos val="b"/>
        <c:majorTickMark val="out"/>
        <c:minorTickMark val="none"/>
        <c:tickLblPos val="nextTo"/>
        <c:crossAx val="110315392"/>
        <c:crosses val="autoZero"/>
        <c:auto val="1"/>
        <c:lblAlgn val="ctr"/>
        <c:lblOffset val="100"/>
        <c:noMultiLvlLbl val="0"/>
      </c:catAx>
      <c:valAx>
        <c:axId val="110315392"/>
        <c:scaling>
          <c:orientation val="minMax"/>
          <c:min val="2000"/>
        </c:scaling>
        <c:delete val="1"/>
        <c:axPos val="l"/>
        <c:numFmt formatCode="#,##0" sourceLinked="0"/>
        <c:majorTickMark val="out"/>
        <c:minorTickMark val="none"/>
        <c:tickLblPos val="nextTo"/>
        <c:crossAx val="110313856"/>
        <c:crosses val="autoZero"/>
        <c:crossBetween val="between"/>
        <c:majorUnit val="2000"/>
        <c:minorUnit val="500"/>
      </c:valAx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solidFill>
          <a:schemeClr val="bg1">
            <a:lumMod val="95000"/>
          </a:schemeClr>
        </a:solidFill>
      </c:spPr>
    </c:floor>
    <c:sideWall>
      <c:thickness val="0"/>
    </c:sideWall>
    <c:backWall>
      <c:thickness val="0"/>
      <c:spPr>
        <a:noFill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3.3333333333333333E-2"/>
                  <c:y val="-8.33333333333333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6111111111111108E-2"/>
                  <c:y val="-6.0185185185185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Лист1!$B$15:$C$15</c:f>
              <c:numCache>
                <c:formatCode>#,##0.00</c:formatCode>
                <c:ptCount val="2"/>
                <c:pt idx="0">
                  <c:v>1808</c:v>
                </c:pt>
                <c:pt idx="1">
                  <c:v>2333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0348928"/>
        <c:axId val="110367104"/>
        <c:axId val="0"/>
      </c:bar3DChart>
      <c:catAx>
        <c:axId val="110348928"/>
        <c:scaling>
          <c:orientation val="minMax"/>
        </c:scaling>
        <c:delete val="1"/>
        <c:axPos val="b"/>
        <c:majorTickMark val="out"/>
        <c:minorTickMark val="none"/>
        <c:tickLblPos val="nextTo"/>
        <c:crossAx val="110367104"/>
        <c:crosses val="autoZero"/>
        <c:auto val="1"/>
        <c:lblAlgn val="ctr"/>
        <c:lblOffset val="100"/>
        <c:noMultiLvlLbl val="0"/>
      </c:catAx>
      <c:valAx>
        <c:axId val="110367104"/>
        <c:scaling>
          <c:orientation val="minMax"/>
        </c:scaling>
        <c:delete val="1"/>
        <c:axPos val="l"/>
        <c:numFmt formatCode="#,##0.00" sourceLinked="1"/>
        <c:majorTickMark val="out"/>
        <c:minorTickMark val="none"/>
        <c:tickLblPos val="nextTo"/>
        <c:crossAx val="1103489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solidFill>
          <a:schemeClr val="bg1">
            <a:lumMod val="95000"/>
          </a:schemeClr>
        </a:solidFill>
      </c:spPr>
    </c:floor>
    <c:sideWall>
      <c:thickness val="0"/>
    </c:sideWall>
    <c:backWall>
      <c:thickness val="0"/>
      <c:spPr>
        <a:noFill/>
      </c:spPr>
    </c:backWall>
    <c:plotArea>
      <c:layout>
        <c:manualLayout>
          <c:layoutTarget val="inner"/>
          <c:xMode val="edge"/>
          <c:yMode val="edge"/>
          <c:x val="2.7777777777777776E-2"/>
          <c:y val="5.0925925925925923E-2"/>
          <c:w val="0.93888888888888888"/>
          <c:h val="0.89814814814814814"/>
        </c:manualLayout>
      </c:layout>
      <c:bar3DChart>
        <c:barDir val="col"/>
        <c:grouping val="clustered"/>
        <c:varyColors val="0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2.2222222222222223E-2"/>
                  <c:y val="-6.0185185185185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3333333333333333E-2"/>
                  <c:y val="-6.01851851851851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Лист1!$B$13:$C$13</c:f>
              <c:numCache>
                <c:formatCode>#,##0.00</c:formatCode>
                <c:ptCount val="2"/>
                <c:pt idx="0">
                  <c:v>2155.58</c:v>
                </c:pt>
                <c:pt idx="1">
                  <c:v>2333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0387584"/>
        <c:axId val="110389120"/>
        <c:axId val="0"/>
      </c:bar3DChart>
      <c:catAx>
        <c:axId val="110387584"/>
        <c:scaling>
          <c:orientation val="minMax"/>
        </c:scaling>
        <c:delete val="1"/>
        <c:axPos val="b"/>
        <c:majorTickMark val="out"/>
        <c:minorTickMark val="none"/>
        <c:tickLblPos val="nextTo"/>
        <c:crossAx val="110389120"/>
        <c:crosses val="autoZero"/>
        <c:auto val="1"/>
        <c:lblAlgn val="ctr"/>
        <c:lblOffset val="100"/>
        <c:noMultiLvlLbl val="0"/>
      </c:catAx>
      <c:valAx>
        <c:axId val="110389120"/>
        <c:scaling>
          <c:orientation val="minMax"/>
          <c:min val="0"/>
        </c:scaling>
        <c:delete val="1"/>
        <c:axPos val="l"/>
        <c:numFmt formatCode="#,##0.00" sourceLinked="1"/>
        <c:majorTickMark val="out"/>
        <c:minorTickMark val="none"/>
        <c:tickLblPos val="nextTo"/>
        <c:crossAx val="1103875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6975308641975308E-2"/>
          <c:y val="2.9219046216708695E-2"/>
          <c:w val="0.96604938271604934"/>
          <c:h val="0.80481886282902271"/>
        </c:manualLayout>
      </c:layout>
      <c:lineChart>
        <c:grouping val="standard"/>
        <c:varyColors val="0"/>
        <c:ser>
          <c:idx val="0"/>
          <c:order val="0"/>
          <c:tx>
            <c:strRef>
              <c:f>Лист1!$C$23</c:f>
              <c:strCache>
                <c:ptCount val="1"/>
                <c:pt idx="0">
                  <c:v>Всього</c:v>
                </c:pt>
              </c:strCache>
            </c:strRef>
          </c:tx>
          <c:marker>
            <c:spPr>
              <a:solidFill>
                <a:schemeClr val="tx1"/>
              </a:solidFill>
            </c:spPr>
          </c:marker>
          <c:dLbls>
            <c:dLbl>
              <c:idx val="0"/>
              <c:layout>
                <c:manualLayout>
                  <c:x val="-4.3010752688172046E-2"/>
                  <c:y val="-5.16962755615016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8231780167264036E-2"/>
                  <c:y val="-5.16962755615015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3452807646356032E-2"/>
                  <c:y val="-4.30802296345846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3894862604540025E-2"/>
                  <c:y val="-4.73882525980431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1505376344086023E-2"/>
                  <c:y val="-3.87722066711262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1505376344086023E-2"/>
                  <c:y val="-2.58481377807508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1505376344086023E-2"/>
                  <c:y val="-3.87722066711262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1505376344086023E-2"/>
                  <c:y val="-3.87722066711262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3894862604540025E-2"/>
                  <c:y val="-3.87722066711262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3894862604540025E-2"/>
                  <c:y val="-3.87722066711262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6726403823178016E-2"/>
                  <c:y val="-3.87722066711261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1505376344086023E-2"/>
                  <c:y val="-3.44641837076676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8673835125448029E-2"/>
                  <c:y val="-5.16962755615016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Лист1!$B$24:$B$36</c:f>
              <c:numCache>
                <c:formatCode>General</c:formatCode>
                <c:ptCount val="1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</c:numCache>
            </c:numRef>
          </c:cat>
          <c:val>
            <c:numRef>
              <c:f>Лист1!$C$24:$C$36</c:f>
              <c:numCache>
                <c:formatCode>General</c:formatCode>
                <c:ptCount val="13"/>
                <c:pt idx="0">
                  <c:v>179</c:v>
                </c:pt>
                <c:pt idx="1">
                  <c:v>181</c:v>
                </c:pt>
                <c:pt idx="2">
                  <c:v>179</c:v>
                </c:pt>
                <c:pt idx="3">
                  <c:v>172</c:v>
                </c:pt>
                <c:pt idx="4">
                  <c:v>168</c:v>
                </c:pt>
                <c:pt idx="5">
                  <c:v>165</c:v>
                </c:pt>
                <c:pt idx="6">
                  <c:v>160</c:v>
                </c:pt>
                <c:pt idx="7">
                  <c:v>154</c:v>
                </c:pt>
                <c:pt idx="8">
                  <c:v>151</c:v>
                </c:pt>
                <c:pt idx="9">
                  <c:v>125</c:v>
                </c:pt>
                <c:pt idx="10">
                  <c:v>120</c:v>
                </c:pt>
                <c:pt idx="11">
                  <c:v>120</c:v>
                </c:pt>
                <c:pt idx="12">
                  <c:v>118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Лист1!$D$23</c:f>
              <c:strCache>
                <c:ptCount val="1"/>
                <c:pt idx="0">
                  <c:v>ІТР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square"/>
            <c:size val="6"/>
            <c:spPr>
              <a:solidFill>
                <a:srgbClr val="00B0F0"/>
              </a:solidFill>
            </c:spPr>
          </c:marker>
          <c:dLbls>
            <c:dLbl>
              <c:idx val="0"/>
              <c:layout>
                <c:manualLayout>
                  <c:x val="-3.106332138590203E-2"/>
                  <c:y val="-3.87722066711262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5842293906810034E-2"/>
                  <c:y val="-3.87722066711262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106332138590203E-2"/>
                  <c:y val="-4.73882525980431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106332138590203E-2"/>
                  <c:y val="-4.30802296345845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5842293906810034E-2"/>
                  <c:y val="-3.44641837076676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5842293906810034E-2"/>
                  <c:y val="-3.87722066711261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106332138590203E-2"/>
                  <c:y val="-3.87722066711261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3.5842293906810034E-2"/>
                  <c:y val="-3.87722066711261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8867016622922134E-2"/>
                  <c:y val="-3.6405843976567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2500972100709633E-2"/>
                  <c:y val="-5.20536157994515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3.106332138590203E-2"/>
                  <c:y val="-3.87722066711262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3.3452807646356032E-2"/>
                  <c:y val="-3.87722066711262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7130601730339262E-2"/>
                  <c:y val="-3.41068049213491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Лист1!$B$24:$B$36</c:f>
              <c:numCache>
                <c:formatCode>General</c:formatCode>
                <c:ptCount val="1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</c:numCache>
            </c:numRef>
          </c:cat>
          <c:val>
            <c:numRef>
              <c:f>Лист1!$D$24:$D$36</c:f>
              <c:numCache>
                <c:formatCode>General</c:formatCode>
                <c:ptCount val="13"/>
                <c:pt idx="0">
                  <c:v>27</c:v>
                </c:pt>
                <c:pt idx="1">
                  <c:v>29</c:v>
                </c:pt>
                <c:pt idx="2">
                  <c:v>29</c:v>
                </c:pt>
                <c:pt idx="3">
                  <c:v>28</c:v>
                </c:pt>
                <c:pt idx="4">
                  <c:v>28</c:v>
                </c:pt>
                <c:pt idx="5">
                  <c:v>28</c:v>
                </c:pt>
                <c:pt idx="6">
                  <c:v>28</c:v>
                </c:pt>
                <c:pt idx="7">
                  <c:v>28</c:v>
                </c:pt>
                <c:pt idx="8">
                  <c:v>27</c:v>
                </c:pt>
                <c:pt idx="9">
                  <c:v>22</c:v>
                </c:pt>
                <c:pt idx="10">
                  <c:v>20</c:v>
                </c:pt>
                <c:pt idx="11">
                  <c:v>20</c:v>
                </c:pt>
                <c:pt idx="12">
                  <c:v>20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Лист1!$E$23</c:f>
              <c:strCache>
                <c:ptCount val="1"/>
                <c:pt idx="0">
                  <c:v>Робочі</c:v>
                </c:pt>
              </c:strCache>
            </c:strRef>
          </c:tx>
          <c:marker>
            <c:spPr>
              <a:solidFill>
                <a:srgbClr val="FF0000"/>
              </a:solidFill>
            </c:spPr>
          </c:marker>
          <c:dLbls>
            <c:dLbl>
              <c:idx val="0"/>
              <c:layout>
                <c:manualLayout>
                  <c:x val="-3.106332138590203E-2"/>
                  <c:y val="6.46203444518769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3452807646356032E-2"/>
                  <c:y val="6.89283674153354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5842293906810034E-2"/>
                  <c:y val="6.46203444518770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8231780167264036E-2"/>
                  <c:y val="4.73882525980431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5842293906810034E-2"/>
                  <c:y val="5.16962755615016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5842293906810034E-2"/>
                  <c:y val="6.03123214884185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5842293906810034E-2"/>
                  <c:y val="5.60042985249600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3.5842293906810034E-2"/>
                  <c:y val="5.16962755615016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4.0621266427718038E-2"/>
                  <c:y val="5.60042985249600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3.5842293906810034E-2"/>
                  <c:y val="5.16962755615016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3.5842293906810034E-2"/>
                  <c:y val="4.30802296345846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3.8231780167264036E-2"/>
                  <c:y val="4.30802296345846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3.106332138590203E-2"/>
                  <c:y val="5.16962755615016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Лист1!$B$24:$B$36</c:f>
              <c:numCache>
                <c:formatCode>General</c:formatCode>
                <c:ptCount val="1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</c:numCache>
            </c:numRef>
          </c:cat>
          <c:val>
            <c:numRef>
              <c:f>Лист1!$E$24:$E$36</c:f>
              <c:numCache>
                <c:formatCode>General</c:formatCode>
                <c:ptCount val="13"/>
                <c:pt idx="0">
                  <c:v>152</c:v>
                </c:pt>
                <c:pt idx="1">
                  <c:v>152</c:v>
                </c:pt>
                <c:pt idx="2">
                  <c:v>150</c:v>
                </c:pt>
                <c:pt idx="3">
                  <c:v>144</c:v>
                </c:pt>
                <c:pt idx="4">
                  <c:v>140</c:v>
                </c:pt>
                <c:pt idx="5">
                  <c:v>137</c:v>
                </c:pt>
                <c:pt idx="6">
                  <c:v>132</c:v>
                </c:pt>
                <c:pt idx="7">
                  <c:v>126</c:v>
                </c:pt>
                <c:pt idx="8">
                  <c:v>124</c:v>
                </c:pt>
                <c:pt idx="9">
                  <c:v>103</c:v>
                </c:pt>
                <c:pt idx="10">
                  <c:v>100</c:v>
                </c:pt>
                <c:pt idx="11">
                  <c:v>100</c:v>
                </c:pt>
                <c:pt idx="12">
                  <c:v>98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869952"/>
        <c:axId val="31896320"/>
      </c:lineChart>
      <c:catAx>
        <c:axId val="31869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31896320"/>
        <c:crosses val="autoZero"/>
        <c:auto val="1"/>
        <c:lblAlgn val="ctr"/>
        <c:lblOffset val="100"/>
        <c:noMultiLvlLbl val="0"/>
      </c:catAx>
      <c:valAx>
        <c:axId val="3189632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186995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6190738310488968"/>
          <c:y val="0.8938440886753084"/>
          <c:w val="0.3116789394381258"/>
          <c:h val="9.0218249751941371E-2"/>
        </c:manualLayout>
      </c:layout>
      <c:overlay val="0"/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32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986111111111111"/>
          <c:y val="0.21527777777777779"/>
          <c:w val="0.70833333333333337"/>
          <c:h val="0.67129629629629628"/>
        </c:manualLayout>
      </c:layout>
      <c:pie3DChart>
        <c:varyColors val="1"/>
        <c:ser>
          <c:idx val="0"/>
          <c:order val="0"/>
          <c:spPr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explosion val="25"/>
          <c:dLbls>
            <c:dLbl>
              <c:idx val="0"/>
              <c:layout>
                <c:manualLayout>
                  <c:x val="-0.13135923082098849"/>
                  <c:y val="-0.40645281747920747"/>
                </c:manualLayout>
              </c:layout>
              <c:tx>
                <c:rich>
                  <a:bodyPr/>
                  <a:lstStyle/>
                  <a:p>
                    <a:r>
                      <a:rPr lang="ru-RU" sz="900"/>
                      <a:t>Природний газ; </a:t>
                    </a:r>
                  </a:p>
                  <a:p>
                    <a:r>
                      <a:rPr lang="ru-RU" sz="900"/>
                      <a:t>70 310,92; 69%</a:t>
                    </a:r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4034825551464547"/>
                  <c:y val="6.1997942174044432E-2"/>
                </c:manualLayout>
              </c:layout>
              <c:tx>
                <c:rich>
                  <a:bodyPr/>
                  <a:lstStyle/>
                  <a:p>
                    <a:r>
                      <a:rPr lang="ru-RU" sz="900"/>
                      <a:t>Електроенергія; </a:t>
                    </a:r>
                  </a:p>
                  <a:p>
                    <a:r>
                      <a:rPr lang="ru-RU" sz="900"/>
                      <a:t>3 816,87; 4%</a:t>
                    </a:r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18542755812734421"/>
                  <c:y val="0.1293863099446431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0.21694929045442526"/>
                  <c:y val="-7.0208321680769792E-2"/>
                </c:manualLayout>
              </c:layout>
              <c:tx>
                <c:rich>
                  <a:bodyPr/>
                  <a:lstStyle/>
                  <a:p>
                    <a:r>
                      <a:rPr lang="ru-RU" sz="900"/>
                      <a:t>Матеріальні ресурси; </a:t>
                    </a:r>
                  </a:p>
                  <a:p>
                    <a:r>
                      <a:rPr lang="ru-RU" sz="900"/>
                      <a:t>1 082,21; 1%</a:t>
                    </a:r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0.12213725079060073"/>
                  <c:y val="-9.9492706065275008E-2"/>
                </c:manualLayout>
              </c:layout>
              <c:tx>
                <c:rich>
                  <a:bodyPr/>
                  <a:lstStyle/>
                  <a:p>
                    <a:r>
                      <a:rPr lang="ru-RU" sz="900"/>
                      <a:t>Оплата праці; </a:t>
                    </a:r>
                  </a:p>
                  <a:p>
                    <a:r>
                      <a:rPr lang="ru-RU" sz="900"/>
                      <a:t>15 646,08; 15%</a:t>
                    </a:r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0.10804961420562034"/>
                  <c:y val="2.1298538879189039E-3"/>
                </c:manualLayout>
              </c:layout>
              <c:tx>
                <c:rich>
                  <a:bodyPr/>
                  <a:lstStyle/>
                  <a:p>
                    <a:r>
                      <a:rPr lang="ru-RU" sz="900"/>
                      <a:t>Нарахування на заробітну плату ; </a:t>
                    </a:r>
                  </a:p>
                  <a:p>
                    <a:r>
                      <a:rPr lang="ru-RU" sz="900"/>
                      <a:t>3 442,14; 3%</a:t>
                    </a:r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0.15388685294748158"/>
                  <c:y val="-0.13312854330146265"/>
                </c:manualLayout>
              </c:layout>
              <c:tx>
                <c:rich>
                  <a:bodyPr/>
                  <a:lstStyle/>
                  <a:p>
                    <a:r>
                      <a:rPr lang="uk-UA" sz="900" noProof="0" dirty="0" err="1" smtClean="0"/>
                      <a:t>Інвест</a:t>
                    </a:r>
                    <a:r>
                      <a:rPr lang="uk-UA" sz="900" noProof="0" dirty="0" smtClean="0"/>
                      <a:t>.</a:t>
                    </a:r>
                    <a:r>
                      <a:rPr lang="uk-UA" sz="900" baseline="0" noProof="0" dirty="0" smtClean="0"/>
                      <a:t> складова (амортизація)</a:t>
                    </a:r>
                    <a:r>
                      <a:rPr lang="ru-RU" sz="900" dirty="0" smtClean="0"/>
                      <a:t> </a:t>
                    </a:r>
                    <a:endParaRPr lang="ru-RU" sz="900" dirty="0"/>
                  </a:p>
                  <a:p>
                    <a:r>
                      <a:rPr lang="ru-RU" sz="900" dirty="0"/>
                      <a:t>1 814,10; 2%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0.16890748445790843"/>
                  <c:y val="-0.27145798618753741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0.12775614916026545"/>
                  <c:y val="-0.22707469618497417"/>
                </c:manualLayout>
              </c:layout>
              <c:tx>
                <c:rich>
                  <a:bodyPr/>
                  <a:lstStyle/>
                  <a:p>
                    <a:r>
                      <a:rPr lang="ru-RU" sz="900"/>
                      <a:t>Прибуток ; </a:t>
                    </a:r>
                  </a:p>
                  <a:p>
                    <a:r>
                      <a:rPr lang="ru-RU" sz="900"/>
                      <a:t>4 602,88; 4%</a:t>
                    </a:r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9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'D:\Documents\Экономіст\ТАРИФ\Тариф 2021\тепло\2021-22\[тортики 2021-22.xlsx]Лист1'!$L$16:$L$24</c:f>
              <c:strCache>
                <c:ptCount val="9"/>
                <c:pt idx="0">
                  <c:v>Природний газ</c:v>
                </c:pt>
                <c:pt idx="1">
                  <c:v>Електроенергія</c:v>
                </c:pt>
                <c:pt idx="2">
                  <c:v>Вода</c:v>
                </c:pt>
                <c:pt idx="3">
                  <c:v>Матеріальні ресурси</c:v>
                </c:pt>
                <c:pt idx="4">
                  <c:v>Оплата праці</c:v>
                </c:pt>
                <c:pt idx="5">
                  <c:v>Нарахування на заробітну плату </c:v>
                </c:pt>
                <c:pt idx="6">
                  <c:v>Амортизація </c:v>
                </c:pt>
                <c:pt idx="7">
                  <c:v>Інші витрати</c:v>
                </c:pt>
                <c:pt idx="8">
                  <c:v>Прибуток </c:v>
                </c:pt>
              </c:strCache>
            </c:strRef>
          </c:cat>
          <c:val>
            <c:numRef>
              <c:f>'D:\Documents\Экономіст\ТАРИФ\Тариф 2021\тепло\2021-22\[тортики 2021-22.xlsx]Лист1'!$M$16:$M$24</c:f>
              <c:numCache>
                <c:formatCode>#,##0.00</c:formatCode>
                <c:ptCount val="9"/>
                <c:pt idx="0">
                  <c:v>70310.92</c:v>
                </c:pt>
                <c:pt idx="1">
                  <c:v>3816.87</c:v>
                </c:pt>
                <c:pt idx="2">
                  <c:v>661.16000000000008</c:v>
                </c:pt>
                <c:pt idx="3">
                  <c:v>1082.21</c:v>
                </c:pt>
                <c:pt idx="4">
                  <c:v>15646.08</c:v>
                </c:pt>
                <c:pt idx="5">
                  <c:v>3442.1399999999994</c:v>
                </c:pt>
                <c:pt idx="6">
                  <c:v>1814.1</c:v>
                </c:pt>
                <c:pt idx="7">
                  <c:v>745.19999999999993</c:v>
                </c:pt>
                <c:pt idx="8">
                  <c:v>4602.8821680000001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noFill/>
    <a:ln>
      <a:noFill/>
    </a:ln>
    <a:effectLst/>
    <a:scene3d>
      <a:camera prst="orthographicFront"/>
      <a:lightRig rig="threePt" dir="t"/>
    </a:scene3d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32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9861113916635523"/>
          <c:y val="0.20623313933779439"/>
          <c:w val="0.70833333333333337"/>
          <c:h val="0.67129629629629628"/>
        </c:manualLayout>
      </c:layout>
      <c:pie3DChart>
        <c:varyColors val="1"/>
        <c:ser>
          <c:idx val="0"/>
          <c:order val="0"/>
          <c:spPr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explosion val="25"/>
          <c:dLbls>
            <c:dLbl>
              <c:idx val="0"/>
              <c:layout>
                <c:manualLayout>
                  <c:x val="-0.21771171048334698"/>
                  <c:y val="0.29363831369164112"/>
                </c:manualLayout>
              </c:layout>
              <c:tx>
                <c:rich>
                  <a:bodyPr/>
                  <a:lstStyle/>
                  <a:p>
                    <a:r>
                      <a:rPr lang="uk-UA" sz="900" noProof="0"/>
                      <a:t>Природний газ; </a:t>
                    </a:r>
                  </a:p>
                  <a:p>
                    <a:r>
                      <a:rPr lang="uk-UA" sz="900" noProof="0"/>
                      <a:t>22 133,79; 75%</a:t>
                    </a:r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9735180939491573"/>
                  <c:y val="0.1199592495420736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6.2414150952924422E-2"/>
                  <c:y val="0.1287253695458339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0.10704765968764414"/>
                  <c:y val="-8.2775702984568666E-3"/>
                </c:manualLayout>
              </c:layout>
              <c:tx>
                <c:rich>
                  <a:bodyPr/>
                  <a:lstStyle/>
                  <a:p>
                    <a:r>
                      <a:rPr lang="uk-UA" sz="900" noProof="0"/>
                      <a:t>Матеріальні ресурси; </a:t>
                    </a:r>
                  </a:p>
                  <a:p>
                    <a:r>
                      <a:rPr lang="uk-UA" sz="900" noProof="0"/>
                      <a:t>190,95; 1%</a:t>
                    </a:r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5.7116128510973529E-2"/>
                  <c:y val="-8.5283259125054481E-2"/>
                </c:manualLayout>
              </c:layout>
              <c:tx>
                <c:rich>
                  <a:bodyPr/>
                  <a:lstStyle/>
                  <a:p>
                    <a:r>
                      <a:rPr lang="uk-UA" sz="900" noProof="0"/>
                      <a:t>Оплата праці; </a:t>
                    </a:r>
                  </a:p>
                  <a:p>
                    <a:r>
                      <a:rPr lang="uk-UA" sz="900" noProof="0"/>
                      <a:t>2 760,59; 9%</a:t>
                    </a:r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2.345404382678019E-2"/>
                  <c:y val="-3.738153025732183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6.6507130520851221E-2"/>
                  <c:y val="-0.18795098265434892"/>
                </c:manualLayout>
              </c:layout>
              <c:tx>
                <c:rich>
                  <a:bodyPr/>
                  <a:lstStyle/>
                  <a:p>
                    <a:r>
                      <a:rPr lang="uk-UA" sz="900" b="0" i="0" u="none" strike="noStrike" baseline="0" noProof="0" dirty="0" err="1" smtClean="0">
                        <a:effectLst/>
                      </a:rPr>
                      <a:t>Інвест</a:t>
                    </a:r>
                    <a:r>
                      <a:rPr lang="uk-UA" sz="900" b="0" i="0" u="none" strike="noStrike" baseline="0" noProof="0" dirty="0" smtClean="0">
                        <a:effectLst/>
                      </a:rPr>
                      <a:t>. складова (амортизація)</a:t>
                    </a:r>
                    <a:r>
                      <a:rPr lang="ru-RU" dirty="0" smtClean="0"/>
                      <a:t> 320,08; 1%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9.7441698048613495E-2"/>
                  <c:y val="-0.3420280073686441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0.10864070658815687"/>
                  <c:y val="-0.26885830349334405"/>
                </c:manualLayout>
              </c:layout>
              <c:tx>
                <c:rich>
                  <a:bodyPr/>
                  <a:lstStyle/>
                  <a:p>
                    <a:r>
                      <a:rPr lang="uk-UA" sz="900" noProof="0" smtClean="0"/>
                      <a:t>Перерахунок </a:t>
                    </a:r>
                    <a:r>
                      <a:rPr lang="uk-UA" sz="900" noProof="0"/>
                      <a:t>витрат; 1 089,80; 4%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0.20751208619917658"/>
                  <c:y val="-0.22507150202684031"/>
                </c:manualLayout>
              </c:layout>
              <c:tx>
                <c:rich>
                  <a:bodyPr/>
                  <a:lstStyle/>
                  <a:p>
                    <a:r>
                      <a:rPr lang="uk-UA" sz="900" noProof="0"/>
                      <a:t>Прибуток ; </a:t>
                    </a:r>
                  </a:p>
                  <a:p>
                    <a:r>
                      <a:rPr lang="uk-UA" sz="900" noProof="0"/>
                      <a:t>1 322,74; 5%</a:t>
                    </a:r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lang="uk-UA" sz="900" noProof="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'D:\Documents\Экономіст\ТАРИФ\Тариф 2021\тепло\2021-22\[тортики 2021-22.xlsx]Лист2'!$I$13:$I$22</c:f>
              <c:strCache>
                <c:ptCount val="10"/>
                <c:pt idx="0">
                  <c:v>Природний газ</c:v>
                </c:pt>
                <c:pt idx="1">
                  <c:v>Електроенергія</c:v>
                </c:pt>
                <c:pt idx="2">
                  <c:v>Вода</c:v>
                </c:pt>
                <c:pt idx="3">
                  <c:v>Матеріальні ресурси</c:v>
                </c:pt>
                <c:pt idx="4">
                  <c:v>Оплата праці</c:v>
                </c:pt>
                <c:pt idx="5">
                  <c:v>Нарахування на заробітну плату </c:v>
                </c:pt>
                <c:pt idx="6">
                  <c:v>Амортизація </c:v>
                </c:pt>
                <c:pt idx="7">
                  <c:v>Інші витрати</c:v>
                </c:pt>
                <c:pt idx="8">
                  <c:v>Перерахунок витрат</c:v>
                </c:pt>
                <c:pt idx="9">
                  <c:v>Прибуток </c:v>
                </c:pt>
              </c:strCache>
            </c:strRef>
          </c:cat>
          <c:val>
            <c:numRef>
              <c:f>'D:\Documents\Экономіст\ТАРИФ\Тариф 2021\тепло\2021-22\[тортики 2021-22.xlsx]Лист2'!$J$13:$J$22</c:f>
              <c:numCache>
                <c:formatCode>#,##0.00</c:formatCode>
                <c:ptCount val="10"/>
                <c:pt idx="0">
                  <c:v>22133.79</c:v>
                </c:pt>
                <c:pt idx="1">
                  <c:v>673.44999999999993</c:v>
                </c:pt>
                <c:pt idx="2">
                  <c:v>116.64999999999999</c:v>
                </c:pt>
                <c:pt idx="3">
                  <c:v>190.95</c:v>
                </c:pt>
                <c:pt idx="4">
                  <c:v>2760.5899999999997</c:v>
                </c:pt>
                <c:pt idx="5">
                  <c:v>607.32999999999993</c:v>
                </c:pt>
                <c:pt idx="6">
                  <c:v>320.08000000000004</c:v>
                </c:pt>
                <c:pt idx="7">
                  <c:v>131.47999999999999</c:v>
                </c:pt>
                <c:pt idx="8">
                  <c:v>1089.8</c:v>
                </c:pt>
                <c:pt idx="9">
                  <c:v>1322.7375199999999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noFill/>
    <a:ln>
      <a:noFill/>
    </a:ln>
    <a:effectLst/>
    <a:scene3d>
      <a:camera prst="orthographicFront"/>
      <a:lightRig rig="threePt" dir="t"/>
    </a:scene3d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32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986111111111111"/>
          <c:y val="0.21527777777777779"/>
          <c:w val="0.70833333333333337"/>
          <c:h val="0.67129629629629628"/>
        </c:manualLayout>
      </c:layout>
      <c:pie3DChart>
        <c:varyColors val="1"/>
        <c:ser>
          <c:idx val="0"/>
          <c:order val="0"/>
          <c:spPr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explosion val="25"/>
          <c:dLbls>
            <c:dLbl>
              <c:idx val="0"/>
              <c:layout>
                <c:manualLayout>
                  <c:x val="-0.12686164854253679"/>
                  <c:y val="0.32970023412967853"/>
                </c:manualLayout>
              </c:layout>
              <c:tx>
                <c:rich>
                  <a:bodyPr/>
                  <a:lstStyle/>
                  <a:p>
                    <a:r>
                      <a:rPr lang="ru-RU" sz="900"/>
                      <a:t>Природний газ; </a:t>
                    </a:r>
                  </a:p>
                  <a:p>
                    <a:r>
                      <a:rPr lang="ru-RU" sz="900"/>
                      <a:t>3 524,77; 73%</a:t>
                    </a:r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8910484852068249"/>
                  <c:y val="0.1316168547536345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10693015176349507"/>
                  <c:y val="0.1759456956085945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0.10743200047919582"/>
                  <c:y val="-9.6885181360158396E-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7.5200636023545944E-2"/>
                  <c:y val="-9.4327062613997953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2.4162578073523885E-2"/>
                  <c:y val="-8.4793743355072587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8.1755293131157855E-2"/>
                  <c:y val="-0.24884375677092097"/>
                </c:manualLayout>
              </c:layout>
              <c:tx>
                <c:rich>
                  <a:bodyPr/>
                  <a:lstStyle/>
                  <a:p>
                    <a:r>
                      <a:rPr lang="uk-UA" sz="900" b="0" i="0" u="none" strike="noStrike" baseline="0" dirty="0" err="1" smtClean="0">
                        <a:effectLst/>
                      </a:rPr>
                      <a:t>Інвест</a:t>
                    </a:r>
                    <a:r>
                      <a:rPr lang="uk-UA" sz="900" b="0" i="0" u="none" strike="noStrike" baseline="0" dirty="0" smtClean="0">
                        <a:effectLst/>
                      </a:rPr>
                      <a:t>. складова (амортизація)</a:t>
                    </a:r>
                    <a:r>
                      <a:rPr lang="ru-RU" dirty="0" smtClean="0"/>
                      <a:t> </a:t>
                    </a:r>
                    <a:r>
                      <a:rPr lang="ru-RU" dirty="0"/>
                      <a:t>50,98; 1%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9.005283724730305E-2"/>
                  <c:y val="-0.3948211798766695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0.10546359473102412"/>
                  <c:y val="-0.2925273971526224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0.19633807265262115"/>
                  <c:y val="-0.2243670938364315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9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'D:\Documents\Экономіст\ТАРИФ\Тариф 2021\тепло\2021-22\[тортики 2021-22.xlsx]Лист3'!$J$13:$J$22</c:f>
              <c:strCache>
                <c:ptCount val="10"/>
                <c:pt idx="0">
                  <c:v>Природний газ</c:v>
                </c:pt>
                <c:pt idx="1">
                  <c:v>Електроенергія</c:v>
                </c:pt>
                <c:pt idx="2">
                  <c:v>Вода</c:v>
                </c:pt>
                <c:pt idx="3">
                  <c:v>Матеріальні ресурси</c:v>
                </c:pt>
                <c:pt idx="4">
                  <c:v>Оплата праці</c:v>
                </c:pt>
                <c:pt idx="5">
                  <c:v>Нарахування на заробітну плату </c:v>
                </c:pt>
                <c:pt idx="6">
                  <c:v>Амортизація </c:v>
                </c:pt>
                <c:pt idx="7">
                  <c:v>Інші витрати</c:v>
                </c:pt>
                <c:pt idx="8">
                  <c:v>Перерахунок витрат</c:v>
                </c:pt>
                <c:pt idx="9">
                  <c:v>Прибуток </c:v>
                </c:pt>
              </c:strCache>
            </c:strRef>
          </c:cat>
          <c:val>
            <c:numRef>
              <c:f>'D:\Documents\Экономіст\ТАРИФ\Тариф 2021\тепло\2021-22\[тортики 2021-22.xlsx]Лист3'!$K$13:$K$22</c:f>
              <c:numCache>
                <c:formatCode>#,##0.00</c:formatCode>
                <c:ptCount val="10"/>
                <c:pt idx="0">
                  <c:v>3524.77</c:v>
                </c:pt>
                <c:pt idx="1">
                  <c:v>107.26</c:v>
                </c:pt>
                <c:pt idx="2">
                  <c:v>18.579999999999998</c:v>
                </c:pt>
                <c:pt idx="3">
                  <c:v>30.51</c:v>
                </c:pt>
                <c:pt idx="4">
                  <c:v>439.68</c:v>
                </c:pt>
                <c:pt idx="5">
                  <c:v>96.73</c:v>
                </c:pt>
                <c:pt idx="6">
                  <c:v>50.98</c:v>
                </c:pt>
                <c:pt idx="7">
                  <c:v>21.419999999999998</c:v>
                </c:pt>
                <c:pt idx="8">
                  <c:v>310.17</c:v>
                </c:pt>
                <c:pt idx="9">
                  <c:v>217.12566400000006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noFill/>
    <a:ln>
      <a:noFill/>
    </a:ln>
    <a:effectLst/>
    <a:scene3d>
      <a:camera prst="orthographicFront"/>
      <a:lightRig rig="threePt" dir="t"/>
    </a:scene3d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solidFill>
          <a:schemeClr val="bg1">
            <a:lumMod val="95000"/>
          </a:schemeClr>
        </a:solidFill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3.0464292610729908E-2"/>
                  <c:y val="-4.43716950511585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424109729023715E-2"/>
                  <c:y val="-4.43716950511584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Лист1!$B$18:$D$18</c:f>
              <c:numCache>
                <c:formatCode>General</c:formatCode>
                <c:ptCount val="3"/>
                <c:pt idx="0" formatCode="#,##0.00">
                  <c:v>0</c:v>
                </c:pt>
                <c:pt idx="2" formatCode="#,##0.00">
                  <c:v>136.58000000000001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6413184"/>
        <c:axId val="96414720"/>
        <c:axId val="0"/>
      </c:bar3DChart>
      <c:catAx>
        <c:axId val="96413184"/>
        <c:scaling>
          <c:orientation val="minMax"/>
        </c:scaling>
        <c:delete val="1"/>
        <c:axPos val="b"/>
        <c:majorTickMark val="out"/>
        <c:minorTickMark val="none"/>
        <c:tickLblPos val="nextTo"/>
        <c:crossAx val="96414720"/>
        <c:crosses val="autoZero"/>
        <c:auto val="1"/>
        <c:lblAlgn val="ctr"/>
        <c:lblOffset val="100"/>
        <c:noMultiLvlLbl val="0"/>
      </c:catAx>
      <c:valAx>
        <c:axId val="96414720"/>
        <c:scaling>
          <c:orientation val="minMax"/>
        </c:scaling>
        <c:delete val="1"/>
        <c:axPos val="l"/>
        <c:numFmt formatCode="#,##0.00" sourceLinked="1"/>
        <c:majorTickMark val="out"/>
        <c:minorTickMark val="none"/>
        <c:tickLblPos val="nextTo"/>
        <c:crossAx val="9641318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solidFill>
          <a:schemeClr val="bg1">
            <a:lumMod val="95000"/>
          </a:schemeClr>
        </a:solidFill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2.2222003499562555E-2"/>
                  <c:y val="-4.6296296296296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2222222222222223E-2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Лист1!$B$25:$D$25</c:f>
              <c:numCache>
                <c:formatCode>General</c:formatCode>
                <c:ptCount val="3"/>
                <c:pt idx="0" formatCode="#,##0.00">
                  <c:v>721.1</c:v>
                </c:pt>
                <c:pt idx="2" formatCode="#,##0.00">
                  <c:v>1790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6435200"/>
        <c:axId val="96465664"/>
        <c:axId val="0"/>
      </c:bar3DChart>
      <c:catAx>
        <c:axId val="96435200"/>
        <c:scaling>
          <c:orientation val="minMax"/>
        </c:scaling>
        <c:delete val="1"/>
        <c:axPos val="b"/>
        <c:majorTickMark val="out"/>
        <c:minorTickMark val="none"/>
        <c:tickLblPos val="nextTo"/>
        <c:crossAx val="96465664"/>
        <c:crosses val="autoZero"/>
        <c:auto val="1"/>
        <c:lblAlgn val="ctr"/>
        <c:lblOffset val="100"/>
        <c:noMultiLvlLbl val="0"/>
      </c:catAx>
      <c:valAx>
        <c:axId val="96465664"/>
        <c:scaling>
          <c:orientation val="minMax"/>
        </c:scaling>
        <c:delete val="1"/>
        <c:axPos val="l"/>
        <c:numFmt formatCode="#,##0.00" sourceLinked="1"/>
        <c:majorTickMark val="out"/>
        <c:minorTickMark val="none"/>
        <c:tickLblPos val="nextTo"/>
        <c:crossAx val="964352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solidFill>
          <a:schemeClr val="bg1">
            <a:lumMod val="95000"/>
          </a:schemeClr>
        </a:solidFill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3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3.6111111111111108E-2"/>
                  <c:y val="-6.94444444444444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1666666666666664E-2"/>
                  <c:y val="-5.55555555555555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Лист1!$B$4:$C$4</c:f>
              <c:numCache>
                <c:formatCode>#,##0.00</c:formatCode>
                <c:ptCount val="2"/>
                <c:pt idx="0">
                  <c:v>6968.21</c:v>
                </c:pt>
                <c:pt idx="1">
                  <c:v>8121.51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7037440"/>
        <c:axId val="107038976"/>
        <c:axId val="0"/>
      </c:bar3DChart>
      <c:catAx>
        <c:axId val="107037440"/>
        <c:scaling>
          <c:orientation val="minMax"/>
        </c:scaling>
        <c:delete val="1"/>
        <c:axPos val="b"/>
        <c:majorTickMark val="out"/>
        <c:minorTickMark val="none"/>
        <c:tickLblPos val="nextTo"/>
        <c:crossAx val="107038976"/>
        <c:crosses val="autoZero"/>
        <c:auto val="1"/>
        <c:lblAlgn val="ctr"/>
        <c:lblOffset val="100"/>
        <c:noMultiLvlLbl val="0"/>
      </c:catAx>
      <c:valAx>
        <c:axId val="107038976"/>
        <c:scaling>
          <c:orientation val="minMax"/>
        </c:scaling>
        <c:delete val="1"/>
        <c:axPos val="l"/>
        <c:numFmt formatCode="#,##0.00" sourceLinked="1"/>
        <c:majorTickMark val="out"/>
        <c:minorTickMark val="none"/>
        <c:tickLblPos val="nextTo"/>
        <c:crossAx val="1070374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solidFill>
          <a:schemeClr val="bg1">
            <a:lumMod val="95000"/>
          </a:schemeClr>
        </a:solidFill>
      </c:spPr>
    </c:floor>
    <c:sideWall>
      <c:thickness val="0"/>
      <c:spPr>
        <a:scene3d>
          <a:camera prst="orthographicFront"/>
          <a:lightRig rig="threePt" dir="t"/>
        </a:scene3d>
        <a:sp3d>
          <a:bevelT/>
        </a:sp3d>
      </c:spPr>
    </c:sideWall>
    <c:backWall>
      <c:thickness val="0"/>
      <c:spPr>
        <a:noFill/>
        <a:scene3d>
          <a:camera prst="orthographicFront"/>
          <a:lightRig rig="threePt" dir="t"/>
        </a:scene3d>
        <a:sp3d>
          <a:bevelT/>
        </a:sp3d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3.0374202394365127E-2"/>
                  <c:y val="-8.2762409115036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130</a:t>
                    </a:r>
                    <a:r>
                      <a:rPr lang="ru-RU" dirty="0" smtClean="0"/>
                      <a:t>,00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2984568850220172E-2"/>
                  <c:y val="-5.117949857423249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1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790</a:t>
                    </a:r>
                    <a:r>
                      <a:rPr lang="ru-RU" dirty="0" smtClean="0"/>
                      <a:t>,00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Лист1!$B$6:$C$6</c:f>
              <c:numCache>
                <c:formatCode>General</c:formatCode>
                <c:ptCount val="2"/>
                <c:pt idx="0">
                  <c:v>1130</c:v>
                </c:pt>
                <c:pt idx="1">
                  <c:v>1790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5283968"/>
        <c:axId val="105285504"/>
        <c:axId val="0"/>
      </c:bar3DChart>
      <c:catAx>
        <c:axId val="105283968"/>
        <c:scaling>
          <c:orientation val="minMax"/>
        </c:scaling>
        <c:delete val="1"/>
        <c:axPos val="b"/>
        <c:majorTickMark val="out"/>
        <c:minorTickMark val="none"/>
        <c:tickLblPos val="nextTo"/>
        <c:crossAx val="105285504"/>
        <c:crosses val="autoZero"/>
        <c:auto val="1"/>
        <c:lblAlgn val="ctr"/>
        <c:lblOffset val="100"/>
        <c:noMultiLvlLbl val="0"/>
      </c:catAx>
      <c:valAx>
        <c:axId val="10528550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52839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solidFill>
          <a:schemeClr val="bg1">
            <a:lumMod val="95000"/>
          </a:schemeClr>
        </a:solidFill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2.4697545358472787E-2"/>
                  <c:y val="-4.3072707117219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584662296488337E-2"/>
                  <c:y val="-4.30727071172197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Лист1!$B$20:$D$20</c:f>
              <c:numCache>
                <c:formatCode>General</c:formatCode>
                <c:ptCount val="3"/>
                <c:pt idx="0" formatCode="#,##0.00">
                  <c:v>124.16</c:v>
                </c:pt>
                <c:pt idx="2" formatCode="#,##0.00">
                  <c:v>136.58000000000001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5396096"/>
        <c:axId val="105397632"/>
        <c:axId val="0"/>
      </c:bar3DChart>
      <c:catAx>
        <c:axId val="105396096"/>
        <c:scaling>
          <c:orientation val="minMax"/>
        </c:scaling>
        <c:delete val="1"/>
        <c:axPos val="b"/>
        <c:majorTickMark val="out"/>
        <c:minorTickMark val="none"/>
        <c:tickLblPos val="nextTo"/>
        <c:crossAx val="105397632"/>
        <c:crosses val="autoZero"/>
        <c:auto val="1"/>
        <c:lblAlgn val="ctr"/>
        <c:lblOffset val="100"/>
        <c:noMultiLvlLbl val="0"/>
      </c:catAx>
      <c:valAx>
        <c:axId val="105397632"/>
        <c:scaling>
          <c:orientation val="minMax"/>
        </c:scaling>
        <c:delete val="1"/>
        <c:axPos val="l"/>
        <c:numFmt formatCode="#,##0.00" sourceLinked="1"/>
        <c:majorTickMark val="out"/>
        <c:minorTickMark val="none"/>
        <c:tickLblPos val="nextTo"/>
        <c:crossAx val="1053960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solidFill>
          <a:schemeClr val="bg1">
            <a:lumMod val="95000"/>
          </a:schemeClr>
        </a:solidFill>
      </c:spPr>
    </c:floor>
    <c:sideWall>
      <c:thickness val="0"/>
    </c:sideWall>
    <c:backWall>
      <c:thickness val="0"/>
      <c:spPr>
        <a:noFill/>
      </c:spPr>
    </c:backWall>
    <c:plotArea>
      <c:layout>
        <c:manualLayout>
          <c:layoutTarget val="inner"/>
          <c:xMode val="edge"/>
          <c:yMode val="edge"/>
          <c:x val="2.3914380161559636E-2"/>
          <c:y val="5.7917612826170382E-2"/>
          <c:w val="0.9342351791420539"/>
          <c:h val="0.8623790398450607"/>
        </c:manualLayout>
      </c:layout>
      <c:bar3DChart>
        <c:barDir val="col"/>
        <c:grouping val="clustered"/>
        <c:varyColors val="0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1.7935860233985301E-2"/>
                  <c:y val="-2.50219927554435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0925170272982851E-2"/>
                  <c:y val="-6.25549818886087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Лист1!$B$15:$D$15</c:f>
              <c:numCache>
                <c:formatCode>General</c:formatCode>
                <c:ptCount val="3"/>
                <c:pt idx="0" formatCode="#,##0.00">
                  <c:v>4048.49</c:v>
                </c:pt>
                <c:pt idx="2" formatCode="#,##0.00">
                  <c:v>12430.04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5414016"/>
        <c:axId val="105440384"/>
        <c:axId val="0"/>
      </c:bar3DChart>
      <c:catAx>
        <c:axId val="105414016"/>
        <c:scaling>
          <c:orientation val="minMax"/>
        </c:scaling>
        <c:delete val="1"/>
        <c:axPos val="b"/>
        <c:majorTickMark val="out"/>
        <c:minorTickMark val="none"/>
        <c:tickLblPos val="nextTo"/>
        <c:crossAx val="105440384"/>
        <c:crosses val="autoZero"/>
        <c:auto val="1"/>
        <c:lblAlgn val="ctr"/>
        <c:lblOffset val="100"/>
        <c:noMultiLvlLbl val="0"/>
      </c:catAx>
      <c:valAx>
        <c:axId val="105440384"/>
        <c:scaling>
          <c:orientation val="minMax"/>
        </c:scaling>
        <c:delete val="1"/>
        <c:axPos val="l"/>
        <c:numFmt formatCode="#,##0.00" sourceLinked="1"/>
        <c:majorTickMark val="out"/>
        <c:minorTickMark val="none"/>
        <c:tickLblPos val="nextTo"/>
        <c:crossAx val="10541401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solidFill>
          <a:schemeClr val="bg1">
            <a:lumMod val="95000"/>
          </a:schemeClr>
        </a:solidFill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3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1.7990671593106747E-2"/>
                  <c:y val="-6.0928605809369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888888888888889E-2"/>
                  <c:y val="-6.0185185185185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Лист1!$B$8:$C$8</c:f>
              <c:numCache>
                <c:formatCode>#,##0.00</c:formatCode>
                <c:ptCount val="2"/>
                <c:pt idx="0">
                  <c:v>5314.25</c:v>
                </c:pt>
                <c:pt idx="1">
                  <c:v>14368.22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5362560"/>
        <c:axId val="105364096"/>
        <c:axId val="0"/>
      </c:bar3DChart>
      <c:catAx>
        <c:axId val="105362560"/>
        <c:scaling>
          <c:orientation val="minMax"/>
        </c:scaling>
        <c:delete val="1"/>
        <c:axPos val="b"/>
        <c:majorTickMark val="out"/>
        <c:minorTickMark val="none"/>
        <c:tickLblPos val="nextTo"/>
        <c:crossAx val="105364096"/>
        <c:crosses val="autoZero"/>
        <c:auto val="1"/>
        <c:lblAlgn val="ctr"/>
        <c:lblOffset val="100"/>
        <c:noMultiLvlLbl val="0"/>
      </c:catAx>
      <c:valAx>
        <c:axId val="105364096"/>
        <c:scaling>
          <c:orientation val="minMax"/>
        </c:scaling>
        <c:delete val="1"/>
        <c:axPos val="l"/>
        <c:numFmt formatCode="#,##0.00" sourceLinked="1"/>
        <c:majorTickMark val="out"/>
        <c:minorTickMark val="none"/>
        <c:tickLblPos val="nextTo"/>
        <c:crossAx val="1053625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solidFill>
          <a:schemeClr val="bg1">
            <a:lumMod val="95000"/>
          </a:schemeClr>
        </a:solidFill>
      </c:spPr>
    </c:floor>
    <c:sideWall>
      <c:thickness val="0"/>
    </c:sideWall>
    <c:backWall>
      <c:thickness val="0"/>
      <c:spPr>
        <a:noFill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2.2222222222222223E-2"/>
                  <c:y val="-8.33333333333333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6111111111111108E-2"/>
                  <c:y val="-7.8703703703703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Лист1!$B$11:$C$11</c:f>
              <c:numCache>
                <c:formatCode>General</c:formatCode>
                <c:ptCount val="2"/>
                <c:pt idx="0">
                  <c:v>0.60907</c:v>
                </c:pt>
                <c:pt idx="1">
                  <c:v>0.82038999999999995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5467264"/>
        <c:axId val="105485440"/>
        <c:axId val="0"/>
      </c:bar3DChart>
      <c:catAx>
        <c:axId val="105467264"/>
        <c:scaling>
          <c:orientation val="minMax"/>
        </c:scaling>
        <c:delete val="1"/>
        <c:axPos val="b"/>
        <c:majorTickMark val="out"/>
        <c:minorTickMark val="none"/>
        <c:tickLblPos val="nextTo"/>
        <c:crossAx val="105485440"/>
        <c:crosses val="autoZero"/>
        <c:auto val="1"/>
        <c:lblAlgn val="ctr"/>
        <c:lblOffset val="100"/>
        <c:noMultiLvlLbl val="0"/>
      </c:catAx>
      <c:valAx>
        <c:axId val="10548544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546726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0.33988</cdr:x>
      <cdr:y>0.21156</cdr:y>
    </cdr:from>
    <cdr:to>
      <cdr:x>0.569</cdr:x>
      <cdr:y>0.33244</cdr:y>
    </cdr:to>
    <cdr:sp macro="" textlink="">
      <cdr:nvSpPr>
        <cdr:cNvPr id="2" name="Заголовок 1"/>
        <cdr:cNvSpPr txBox="1">
          <a:spLocks xmlns:a="http://schemas.openxmlformats.org/drawingml/2006/main"/>
        </cdr:cNvSpPr>
      </cdr:nvSpPr>
      <cdr:spPr>
        <a:xfrm xmlns:a="http://schemas.openxmlformats.org/drawingml/2006/main">
          <a:off x="1392141" y="504056"/>
          <a:ext cx="938479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uk-UA" sz="1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+ 16,6%</a:t>
          </a:r>
          <a:endParaRPr lang="ru-RU" sz="1600" b="1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DC04E-8E5A-4C95-9C16-546A01152053}" type="datetimeFigureOut">
              <a:rPr lang="ru-RU" smtClean="0"/>
              <a:t>вт 14.09.21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0271-7346-4CBB-A082-A1D0368D0D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3464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DC04E-8E5A-4C95-9C16-546A01152053}" type="datetimeFigureOut">
              <a:rPr lang="ru-RU" smtClean="0"/>
              <a:t>вт 14.09.21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0271-7346-4CBB-A082-A1D0368D0D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9555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DC04E-8E5A-4C95-9C16-546A01152053}" type="datetimeFigureOut">
              <a:rPr lang="ru-RU" smtClean="0"/>
              <a:t>вт 14.09.21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0271-7346-4CBB-A082-A1D0368D0D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6597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DC04E-8E5A-4C95-9C16-546A01152053}" type="datetimeFigureOut">
              <a:rPr lang="ru-RU" smtClean="0"/>
              <a:t>вт 14.09.21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0271-7346-4CBB-A082-A1D0368D0D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4840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DC04E-8E5A-4C95-9C16-546A01152053}" type="datetimeFigureOut">
              <a:rPr lang="ru-RU" smtClean="0"/>
              <a:t>вт 14.09.21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0271-7346-4CBB-A082-A1D0368D0D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700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DC04E-8E5A-4C95-9C16-546A01152053}" type="datetimeFigureOut">
              <a:rPr lang="ru-RU" smtClean="0"/>
              <a:t>вт 14.09.21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0271-7346-4CBB-A082-A1D0368D0D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196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DC04E-8E5A-4C95-9C16-546A01152053}" type="datetimeFigureOut">
              <a:rPr lang="ru-RU" smtClean="0"/>
              <a:t>вт 14.09.21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0271-7346-4CBB-A082-A1D0368D0D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7598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DC04E-8E5A-4C95-9C16-546A01152053}" type="datetimeFigureOut">
              <a:rPr lang="ru-RU" smtClean="0"/>
              <a:t>вт 14.09.21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0271-7346-4CBB-A082-A1D0368D0D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185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DC04E-8E5A-4C95-9C16-546A01152053}" type="datetimeFigureOut">
              <a:rPr lang="ru-RU" smtClean="0"/>
              <a:t>вт 14.09.21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0271-7346-4CBB-A082-A1D0368D0D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787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DC04E-8E5A-4C95-9C16-546A01152053}" type="datetimeFigureOut">
              <a:rPr lang="ru-RU" smtClean="0"/>
              <a:t>вт 14.09.21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0271-7346-4CBB-A082-A1D0368D0D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256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DC04E-8E5A-4C95-9C16-546A01152053}" type="datetimeFigureOut">
              <a:rPr lang="ru-RU" smtClean="0"/>
              <a:t>вт 14.09.21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0271-7346-4CBB-A082-A1D0368D0D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4200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DC04E-8E5A-4C95-9C16-546A01152053}" type="datetimeFigureOut">
              <a:rPr lang="ru-RU" smtClean="0"/>
              <a:t>вт 14.09.21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A0271-7346-4CBB-A082-A1D0368D0D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5753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2520280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uk-UA" sz="6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ТАРИФ </a:t>
            </a:r>
            <a:r>
              <a:rPr lang="uk-UA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послугу з </a:t>
            </a:r>
            <a:br>
              <a:rPr lang="uk-UA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постачання теплової енергії </a:t>
            </a:r>
            <a:br>
              <a:rPr lang="uk-UA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2021-2022 роки</a:t>
            </a:r>
            <a:endParaRPr lang="uk-UA" sz="3600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06492" y="5373216"/>
            <a:ext cx="7772400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1800" b="1" dirty="0" smtClean="0">
                <a:solidFill>
                  <a:schemeClr val="accent1">
                    <a:lumMod val="75000"/>
                  </a:schemeClr>
                </a:solidFill>
              </a:rPr>
              <a:t>м. Первомайський 2021</a:t>
            </a:r>
            <a:endParaRPr lang="uk-UA" sz="1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2708920"/>
            <a:ext cx="2592428" cy="2592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86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/>
          </a:bodyPr>
          <a:lstStyle/>
          <a:p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тарифу на постачання теплової енергії 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548680"/>
            <a:ext cx="849694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b="1" dirty="0"/>
              <a:t>Структура </a:t>
            </a:r>
            <a:r>
              <a:rPr lang="uk-UA" sz="1600" b="1" dirty="0" smtClean="0"/>
              <a:t>тарифу на </a:t>
            </a:r>
            <a:r>
              <a:rPr lang="uk-UA" sz="1600" b="1" dirty="0"/>
              <a:t>послугу з постачання теплової енергії для потреб населення</a:t>
            </a:r>
            <a:endParaRPr lang="ru-RU" sz="1600" dirty="0"/>
          </a:p>
          <a:p>
            <a:r>
              <a:rPr lang="uk-UA" dirty="0"/>
              <a:t> </a:t>
            </a:r>
            <a:endParaRPr lang="ru-RU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086064103"/>
              </p:ext>
            </p:extLst>
          </p:nvPr>
        </p:nvGraphicFramePr>
        <p:xfrm>
          <a:off x="336887" y="856456"/>
          <a:ext cx="5112568" cy="25005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5979" y="3264078"/>
            <a:ext cx="46085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b="1" dirty="0"/>
              <a:t>Структура </a:t>
            </a:r>
            <a:r>
              <a:rPr lang="uk-UA" sz="1600" b="1" dirty="0" smtClean="0"/>
              <a:t>тарифу на </a:t>
            </a:r>
            <a:r>
              <a:rPr lang="uk-UA" sz="1600" b="1" dirty="0"/>
              <a:t>послугу з постачання теплової енергії для потреб бюджетних установ</a:t>
            </a:r>
            <a:endParaRPr lang="ru-RU" sz="1600" dirty="0"/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67475881"/>
              </p:ext>
            </p:extLst>
          </p:nvPr>
        </p:nvGraphicFramePr>
        <p:xfrm>
          <a:off x="179512" y="3848853"/>
          <a:ext cx="4541084" cy="2604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4720596" y="3140968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sz="1600" b="1" dirty="0"/>
              <a:t>Структура тарифу</a:t>
            </a:r>
            <a:endParaRPr lang="ru-RU" sz="1600" dirty="0"/>
          </a:p>
          <a:p>
            <a:r>
              <a:rPr lang="uk-UA" sz="1600" b="1" dirty="0"/>
              <a:t>на послугу з постачання теплової енергії для потреб інших споживачів</a:t>
            </a:r>
            <a:endParaRPr lang="ru-RU" sz="1600" dirty="0"/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840089464"/>
              </p:ext>
            </p:extLst>
          </p:nvPr>
        </p:nvGraphicFramePr>
        <p:xfrm>
          <a:off x="4552975" y="3971965"/>
          <a:ext cx="4591025" cy="24813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7524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8847906"/>
              </p:ext>
            </p:extLst>
          </p:nvPr>
        </p:nvGraphicFramePr>
        <p:xfrm>
          <a:off x="827583" y="1772815"/>
          <a:ext cx="7776864" cy="3960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58081"/>
                <a:gridCol w="1629243"/>
                <a:gridCol w="1628422"/>
                <a:gridCol w="1561118"/>
              </a:tblGrid>
              <a:tr h="14947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Категорія споживачів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Діючий тариф, грн/Гкал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(з ПДВ)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тарифу, грн/Гкал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(з ПДВ)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Відхилення,%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</a:tr>
              <a:tr h="8218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Теплова енергія для населення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1 695,72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2 107,93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+24,3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b"/>
                </a:tc>
              </a:tr>
              <a:tr h="8218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Теплова енергія для бюджетних установ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1 392,90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3 433,26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+146,5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b"/>
                </a:tc>
              </a:tr>
              <a:tr h="8218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Теплова енергія для інших споживачів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1 392,90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3 538,31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+154,0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b"/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Динаміка зміни </a:t>
            </a:r>
            <a:b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тарифів на теплову енергію для всіх категорій споживачів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92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 </a:t>
            </a:r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Довідка щодо розміру діючих та проектних тарифів на послуги теплопостачання станом на 20.08.2021 року</a:t>
            </a:r>
            <a:endParaRPr lang="uk-UA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7795682"/>
              </p:ext>
            </p:extLst>
          </p:nvPr>
        </p:nvGraphicFramePr>
        <p:xfrm>
          <a:off x="611560" y="1196742"/>
          <a:ext cx="7992887" cy="4879616"/>
        </p:xfrm>
        <a:graphic>
          <a:graphicData uri="http://schemas.openxmlformats.org/drawingml/2006/table">
            <a:tbl>
              <a:tblPr/>
              <a:tblGrid>
                <a:gridCol w="4551255"/>
                <a:gridCol w="860408"/>
                <a:gridCol w="860408"/>
                <a:gridCol w="860408"/>
                <a:gridCol w="860408"/>
              </a:tblGrid>
              <a:tr h="20027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Населені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пункти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30" marR="6630" marT="66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Тарифи, грн. з ПДВ за 1 Гкал</a:t>
                      </a:r>
                    </a:p>
                  </a:txBody>
                  <a:tcPr marL="6630" marR="6630" marT="66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47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Населення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30" marR="6630" marT="66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зміни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30" marR="6630" marT="66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Бюджетні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організації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30" marR="6630" marT="66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Інші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споживачі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30" marR="6630" marT="66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5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КП "Харківські теплові мережі" </a:t>
                      </a:r>
                    </a:p>
                  </a:txBody>
                  <a:tcPr marL="6630" marR="6630" marT="66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1 539,50</a:t>
                      </a:r>
                    </a:p>
                  </a:txBody>
                  <a:tcPr marL="6630" marR="6630" marT="66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630" marR="6630" marT="6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1 642,92</a:t>
                      </a:r>
                    </a:p>
                  </a:txBody>
                  <a:tcPr marL="6630" marR="6630" marT="6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1 582,63</a:t>
                      </a:r>
                    </a:p>
                  </a:txBody>
                  <a:tcPr marL="6630" marR="6630" marT="6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5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КП БРР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Балаклійські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теплові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мережі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</a:t>
                      </a:r>
                    </a:p>
                  </a:txBody>
                  <a:tcPr marL="6630" marR="6630" marT="66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1 854,85</a:t>
                      </a:r>
                    </a:p>
                  </a:txBody>
                  <a:tcPr marL="6630" marR="6630" marT="66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31,54</a:t>
                      </a:r>
                    </a:p>
                  </a:txBody>
                  <a:tcPr marL="6630" marR="6630" marT="6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2 038,65</a:t>
                      </a:r>
                    </a:p>
                  </a:txBody>
                  <a:tcPr marL="6630" marR="6630" marT="6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2 038,65</a:t>
                      </a:r>
                    </a:p>
                  </a:txBody>
                  <a:tcPr marL="6630" marR="6630" marT="6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5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КП БРР "</a:t>
                      </a:r>
                      <a:r>
                        <a:rPr lang="ru-RU" sz="10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Балаклійські</a:t>
                      </a:r>
                      <a:r>
                        <a:rPr lang="ru-RU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теплові</a:t>
                      </a:r>
                      <a:r>
                        <a:rPr lang="ru-RU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мережі</a:t>
                      </a:r>
                      <a:r>
                        <a:rPr lang="ru-RU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 проект</a:t>
                      </a:r>
                    </a:p>
                  </a:txBody>
                  <a:tcPr marL="6630" marR="6630" marT="66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2 439,95</a:t>
                      </a:r>
                    </a:p>
                  </a:txBody>
                  <a:tcPr marL="6630" marR="6630" marT="66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630" marR="6630" marT="6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630" marR="6630" marT="6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5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КП "Благоустрій" Барвінківської м/р</a:t>
                      </a:r>
                    </a:p>
                  </a:txBody>
                  <a:tcPr marL="6630" marR="6630" marT="66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3 276,52</a:t>
                      </a:r>
                    </a:p>
                  </a:txBody>
                  <a:tcPr marL="6630" marR="6630" marT="66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630" marR="6630" marT="6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3 053,90</a:t>
                      </a:r>
                    </a:p>
                  </a:txBody>
                  <a:tcPr marL="6630" marR="6630" marT="6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3 287,77</a:t>
                      </a:r>
                    </a:p>
                  </a:txBody>
                  <a:tcPr marL="6630" marR="6630" marT="6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15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КП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Господар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Богодухівської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райради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6630" marR="6630" marT="66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630" marR="6630" marT="66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630" marR="6630" marT="6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3 928,80</a:t>
                      </a:r>
                    </a:p>
                  </a:txBody>
                  <a:tcPr marL="6630" marR="6630" marT="6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4 174,34</a:t>
                      </a:r>
                    </a:p>
                  </a:txBody>
                  <a:tcPr marL="6630" marR="6630" marT="6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5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Борівське ПТМ  </a:t>
                      </a:r>
                    </a:p>
                  </a:txBody>
                  <a:tcPr marL="6630" marR="6630" marT="66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2 066,10</a:t>
                      </a:r>
                    </a:p>
                  </a:txBody>
                  <a:tcPr marL="6630" marR="6630" marT="66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26,36</a:t>
                      </a:r>
                    </a:p>
                  </a:txBody>
                  <a:tcPr marL="6630" marR="6630" marT="6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2 751,50</a:t>
                      </a:r>
                    </a:p>
                  </a:txBody>
                  <a:tcPr marL="6630" marR="6630" marT="6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2 735,12</a:t>
                      </a:r>
                    </a:p>
                  </a:txBody>
                  <a:tcPr marL="6630" marR="6630" marT="6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5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Борівське</a:t>
                      </a:r>
                      <a:r>
                        <a:rPr lang="ru-RU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ПТМ  проект</a:t>
                      </a:r>
                    </a:p>
                  </a:txBody>
                  <a:tcPr marL="6630" marR="6630" marT="66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2 610,79</a:t>
                      </a:r>
                    </a:p>
                  </a:txBody>
                  <a:tcPr marL="6630" marR="6630" marT="66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630" marR="6630" marT="6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630" marR="6630" marT="6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5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Вовчанське ПТМ </a:t>
                      </a:r>
                    </a:p>
                  </a:txBody>
                  <a:tcPr marL="6630" marR="6630" marT="66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2 075,46</a:t>
                      </a:r>
                    </a:p>
                  </a:txBody>
                  <a:tcPr marL="6630" marR="6630" marT="6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5,78</a:t>
                      </a:r>
                    </a:p>
                  </a:txBody>
                  <a:tcPr marL="6630" marR="6630" marT="6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3 741,48</a:t>
                      </a:r>
                    </a:p>
                  </a:txBody>
                  <a:tcPr marL="6630" marR="6630" marT="6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3 741,48</a:t>
                      </a:r>
                    </a:p>
                  </a:txBody>
                  <a:tcPr marL="6630" marR="6630" marT="6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5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Вовчанське ПТМ проект</a:t>
                      </a:r>
                    </a:p>
                  </a:txBody>
                  <a:tcPr marL="6630" marR="6630" marT="66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2 195,49</a:t>
                      </a:r>
                    </a:p>
                  </a:txBody>
                  <a:tcPr marL="6630" marR="6630" marT="66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630" marR="6630" marT="6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630" marR="6630" marT="6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5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КП "Чугуївтепло"</a:t>
                      </a:r>
                    </a:p>
                  </a:txBody>
                  <a:tcPr marL="6630" marR="6630" marT="66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1 770,04</a:t>
                      </a:r>
                    </a:p>
                  </a:txBody>
                  <a:tcPr marL="6630" marR="6630" marT="66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32,02</a:t>
                      </a:r>
                    </a:p>
                  </a:txBody>
                  <a:tcPr marL="6630" marR="6630" marT="6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630" marR="6630" marT="6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630" marR="6630" marT="6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5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КП "</a:t>
                      </a:r>
                      <a:r>
                        <a:rPr lang="ru-RU" sz="10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Чугуївтепло</a:t>
                      </a:r>
                      <a:r>
                        <a:rPr lang="ru-RU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 проект</a:t>
                      </a:r>
                    </a:p>
                  </a:txBody>
                  <a:tcPr marL="6630" marR="6630" marT="66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2 336,77</a:t>
                      </a:r>
                    </a:p>
                  </a:txBody>
                  <a:tcPr marL="6630" marR="6630" marT="66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630" marR="6630" marT="6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630" marR="6630" marT="6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5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Зміївська ТЕС ПАТ "Центренерго"</a:t>
                      </a:r>
                    </a:p>
                  </a:txBody>
                  <a:tcPr marL="6630" marR="6630" marT="66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647,20</a:t>
                      </a:r>
                    </a:p>
                  </a:txBody>
                  <a:tcPr marL="6630" marR="6630" marT="66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630" marR="6630" marT="6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641,77</a:t>
                      </a:r>
                    </a:p>
                  </a:txBody>
                  <a:tcPr marL="6630" marR="6630" marT="6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641,77</a:t>
                      </a:r>
                    </a:p>
                  </a:txBody>
                  <a:tcPr marL="6630" marR="6630" marT="6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5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ТОВ "Володар-Кегичівка" </a:t>
                      </a:r>
                    </a:p>
                  </a:txBody>
                  <a:tcPr marL="6630" marR="6630" marT="66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630" marR="6630" marT="66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tabLst>
                          <a:tab pos="628650" algn="l"/>
                        </a:tabLst>
                      </a:pP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630" marR="6630" marT="6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2 775,34</a:t>
                      </a:r>
                    </a:p>
                  </a:txBody>
                  <a:tcPr marL="6630" marR="6630" marT="6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630" marR="6630" marT="6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5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Красноградське ПТМ  </a:t>
                      </a:r>
                    </a:p>
                  </a:txBody>
                  <a:tcPr marL="6630" marR="6630" marT="66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2 210,82</a:t>
                      </a:r>
                    </a:p>
                  </a:txBody>
                  <a:tcPr marL="6630" marR="6630" marT="6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11,31</a:t>
                      </a:r>
                    </a:p>
                  </a:txBody>
                  <a:tcPr marL="6630" marR="6630" marT="6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2 201,12</a:t>
                      </a:r>
                    </a:p>
                  </a:txBody>
                  <a:tcPr marL="6630" marR="6630" marT="6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2 213,97</a:t>
                      </a:r>
                    </a:p>
                  </a:txBody>
                  <a:tcPr marL="6630" marR="6630" marT="6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5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Красноградське ПТМ  проект</a:t>
                      </a:r>
                    </a:p>
                  </a:txBody>
                  <a:tcPr marL="6630" marR="6630" marT="66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2 460,95</a:t>
                      </a:r>
                    </a:p>
                  </a:txBody>
                  <a:tcPr marL="6630" marR="6630" marT="6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630" marR="6630" marT="6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630" marR="6630" marT="6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5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КП "Куп"янськтеплоенерго" </a:t>
                      </a:r>
                    </a:p>
                  </a:txBody>
                  <a:tcPr marL="6630" marR="6630" marT="66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1 962,52</a:t>
                      </a:r>
                    </a:p>
                  </a:txBody>
                  <a:tcPr marL="6630" marR="6630" marT="6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80,70</a:t>
                      </a:r>
                    </a:p>
                  </a:txBody>
                  <a:tcPr marL="6630" marR="6630" marT="6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2 851,06</a:t>
                      </a:r>
                    </a:p>
                  </a:txBody>
                  <a:tcPr marL="6630" marR="6630" marT="6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2 944,62</a:t>
                      </a:r>
                    </a:p>
                  </a:txBody>
                  <a:tcPr marL="6630" marR="6630" marT="6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5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КП "Куп"янськтеплоенерго" проект</a:t>
                      </a:r>
                    </a:p>
                  </a:txBody>
                  <a:tcPr marL="6630" marR="6630" marT="66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3 546,36</a:t>
                      </a:r>
                    </a:p>
                  </a:txBody>
                  <a:tcPr marL="6630" marR="6630" marT="6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630" marR="6630" marT="6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630" marR="6630" marT="6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5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КП "Теплоенерго" Лозівської м/ради  -</a:t>
                      </a:r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м.Лозова </a:t>
                      </a:r>
                    </a:p>
                  </a:txBody>
                  <a:tcPr marL="6630" marR="6630" marT="66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2 090,18</a:t>
                      </a:r>
                    </a:p>
                  </a:txBody>
                  <a:tcPr marL="6630" marR="6630" marT="66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15,06</a:t>
                      </a:r>
                    </a:p>
                  </a:txBody>
                  <a:tcPr marL="6630" marR="6630" marT="6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2 364,73</a:t>
                      </a:r>
                    </a:p>
                  </a:txBody>
                  <a:tcPr marL="6630" marR="6630" marT="6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2 357,86</a:t>
                      </a:r>
                    </a:p>
                  </a:txBody>
                  <a:tcPr marL="6630" marR="6630" marT="6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5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КП "Теплоенерго" Лозівської м/ради  - м.Лозова  проект </a:t>
                      </a:r>
                    </a:p>
                  </a:txBody>
                  <a:tcPr marL="6630" marR="6630" marT="66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2 404,93</a:t>
                      </a:r>
                    </a:p>
                  </a:txBody>
                  <a:tcPr marL="6630" marR="6630" marT="66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630" marR="6630" marT="6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630" marR="6630" marT="6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7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КП "Тепловодосервіс" Лозівської міської ради 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(смт Краснопавлівка, с.с. Єлизаветівка, Катеринівка, Миколаївка)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30" marR="6630" marT="66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2 167,66</a:t>
                      </a:r>
                    </a:p>
                  </a:txBody>
                  <a:tcPr marL="6630" marR="6630" marT="66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35,54</a:t>
                      </a:r>
                    </a:p>
                  </a:txBody>
                  <a:tcPr marL="6630" marR="6630" marT="6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2 598,61</a:t>
                      </a:r>
                    </a:p>
                  </a:txBody>
                  <a:tcPr marL="6630" marR="6630" marT="6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2 598,61</a:t>
                      </a:r>
                    </a:p>
                  </a:txBody>
                  <a:tcPr marL="6630" marR="6630" marT="6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2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КП "</a:t>
                      </a:r>
                      <a:r>
                        <a:rPr lang="ru-RU" sz="10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Тепловодосервіс</a:t>
                      </a:r>
                      <a:r>
                        <a:rPr lang="ru-RU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 </a:t>
                      </a:r>
                      <a:r>
                        <a:rPr lang="ru-RU" sz="10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Лозівської</a:t>
                      </a:r>
                      <a:r>
                        <a:rPr lang="ru-RU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міської</a:t>
                      </a:r>
                      <a:r>
                        <a:rPr lang="ru-RU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ради </a:t>
                      </a:r>
                      <a:br>
                        <a:rPr lang="ru-RU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</a:t>
                      </a:r>
                      <a:r>
                        <a:rPr lang="ru-RU" sz="8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смт</a:t>
                      </a:r>
                      <a:r>
                        <a:rPr lang="ru-RU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8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Краснопавлівка</a:t>
                      </a:r>
                      <a:r>
                        <a:rPr lang="ru-RU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8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с.с</a:t>
                      </a:r>
                      <a:r>
                        <a:rPr lang="ru-RU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</a:t>
                      </a:r>
                      <a:r>
                        <a:rPr lang="ru-RU" sz="8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Єлизаветівка</a:t>
                      </a:r>
                      <a:r>
                        <a:rPr lang="ru-RU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8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Катеринівка</a:t>
                      </a:r>
                      <a:r>
                        <a:rPr lang="ru-RU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8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Миколаївка</a:t>
                      </a:r>
                      <a:r>
                        <a:rPr lang="ru-RU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r>
                        <a:rPr lang="ru-RU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проект</a:t>
                      </a:r>
                    </a:p>
                  </a:txBody>
                  <a:tcPr marL="6630" marR="6630" marT="66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2 938,05</a:t>
                      </a:r>
                    </a:p>
                  </a:txBody>
                  <a:tcPr marL="6630" marR="6630" marT="66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630" marR="6630" marT="6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630" marR="6630" marT="6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5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Первомайське КП "Тепломережі" </a:t>
                      </a:r>
                    </a:p>
                  </a:txBody>
                  <a:tcPr marL="6630" marR="6630" marT="66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1 695,72</a:t>
                      </a:r>
                    </a:p>
                  </a:txBody>
                  <a:tcPr marL="6630" marR="6630" marT="66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24,31</a:t>
                      </a:r>
                    </a:p>
                  </a:txBody>
                  <a:tcPr marL="6630" marR="6630" marT="6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1 392,90</a:t>
                      </a:r>
                    </a:p>
                  </a:txBody>
                  <a:tcPr marL="6630" marR="6630" marT="6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1 392,90</a:t>
                      </a:r>
                    </a:p>
                  </a:txBody>
                  <a:tcPr marL="6630" marR="6630" marT="6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1715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Первомайське КП "Тепломережі" проект</a:t>
                      </a:r>
                    </a:p>
                  </a:txBody>
                  <a:tcPr marL="6630" marR="6630" marT="66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2 107,93</a:t>
                      </a:r>
                    </a:p>
                  </a:txBody>
                  <a:tcPr marL="6630" marR="6630" marT="66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3 433,26</a:t>
                      </a:r>
                    </a:p>
                  </a:txBody>
                  <a:tcPr marL="6630" marR="6630" marT="6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3 538,31</a:t>
                      </a:r>
                    </a:p>
                  </a:txBody>
                  <a:tcPr marL="6630" marR="6630" marT="66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086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chemeClr val="tx2">
                    <a:lumMod val="75000"/>
                  </a:schemeClr>
                </a:solidFill>
              </a:rPr>
              <a:t>Основні статті витрат по яким відбулися значні зміни 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uk-UA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 Зміна </a:t>
            </a:r>
            <a:r>
              <a:rPr lang="uk-UA" sz="24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uk-UA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іни на природний газ;</a:t>
            </a:r>
          </a:p>
          <a:p>
            <a:endParaRPr lang="uk-UA" sz="2400" b="1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 Зміна ціни на електроенергію;</a:t>
            </a:r>
          </a:p>
          <a:p>
            <a:endParaRPr lang="uk-UA" sz="2400" b="1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Зміна витрат на оплату праці і соціальні заходи;</a:t>
            </a:r>
          </a:p>
          <a:p>
            <a:endParaRPr lang="uk-UA" sz="2400" b="1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Перерахування вартості теплової енергії після опалювального періоду 2020-2021років (по бюджетним організаціям та інших споживачах). </a:t>
            </a:r>
            <a:endParaRPr lang="ru-RU" sz="24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7CAF-BBBB-4FA1-9C23-2860CE8ACFB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702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6376" y="404664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uk-UA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Зміна ціни складових на природний газ </a:t>
            </a:r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грн. </a:t>
            </a:r>
            <a:r>
              <a:rPr lang="uk-UA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1000 </a:t>
            </a:r>
            <a:r>
              <a:rPr lang="uk-UA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</a:t>
            </a:r>
            <a:r>
              <a:rPr lang="uk-UA" sz="16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</a:t>
            </a:r>
            <a:r>
              <a:rPr lang="uk-UA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uk-UA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 ПДВ</a:t>
            </a:r>
            <a:r>
              <a:rPr lang="uk-UA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uk-U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/>
              <a:t/>
            </a:r>
            <a:br>
              <a:rPr lang="ru-RU" sz="2400" dirty="0"/>
            </a:b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374077" y="1028583"/>
            <a:ext cx="3509206" cy="416128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uk-UA" sz="1000" dirty="0" smtClean="0"/>
          </a:p>
          <a:p>
            <a:pPr marL="0" indent="0" algn="ctr">
              <a:spcBef>
                <a:spcPts val="0"/>
              </a:spcBef>
              <a:buNone/>
            </a:pPr>
            <a:endParaRPr lang="uk-UA" sz="2000" b="1" dirty="0" smtClean="0"/>
          </a:p>
          <a:p>
            <a:pPr marL="0" indent="0" algn="ctr">
              <a:spcBef>
                <a:spcPts val="0"/>
              </a:spcBef>
              <a:buNone/>
            </a:pPr>
            <a:endParaRPr lang="uk-UA" sz="2000" b="1" dirty="0"/>
          </a:p>
          <a:p>
            <a:pPr marL="0" indent="0" algn="ctr">
              <a:spcBef>
                <a:spcPts val="0"/>
              </a:spcBef>
              <a:buNone/>
            </a:pPr>
            <a:r>
              <a:rPr lang="uk-UA" sz="6400" b="1" dirty="0" smtClean="0"/>
              <a:t>зміна ціни поставки природного газу  </a:t>
            </a:r>
            <a:endParaRPr lang="ru-RU" sz="6400" b="1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9694412"/>
              </p:ext>
            </p:extLst>
          </p:nvPr>
        </p:nvGraphicFramePr>
        <p:xfrm>
          <a:off x="484187" y="1419598"/>
          <a:ext cx="3456384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2864685" y="706686"/>
            <a:ext cx="338437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uk-UA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ля населення</a:t>
            </a:r>
            <a:endParaRPr lang="ru-RU" sz="2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497118" y="3300636"/>
            <a:ext cx="1368152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обсяг І</a:t>
            </a:r>
            <a:endParaRPr lang="ru-RU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644056" y="3287713"/>
            <a:ext cx="1368152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обсяг ІІ</a:t>
            </a:r>
            <a:endParaRPr lang="ru-RU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V="1">
            <a:off x="1403648" y="1844824"/>
            <a:ext cx="1800200" cy="7920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1396734" y="2733824"/>
            <a:ext cx="690990" cy="3181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Заголовок 1"/>
          <p:cNvSpPr txBox="1">
            <a:spLocks/>
          </p:cNvSpPr>
          <p:nvPr/>
        </p:nvSpPr>
        <p:spPr>
          <a:xfrm>
            <a:off x="1107538" y="2492896"/>
            <a:ext cx="1368152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1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-0,8%</a:t>
            </a:r>
            <a:endParaRPr lang="ru-RU" sz="1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1522754" y="1720305"/>
            <a:ext cx="1368152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 рази</a:t>
            </a:r>
            <a:endParaRPr lang="ru-RU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Заголовок 1"/>
          <p:cNvSpPr txBox="1">
            <a:spLocks/>
          </p:cNvSpPr>
          <p:nvPr/>
        </p:nvSpPr>
        <p:spPr>
          <a:xfrm>
            <a:off x="4427984" y="1196752"/>
            <a:ext cx="4392488" cy="48362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uk-UA" sz="2000" b="1" dirty="0" smtClean="0"/>
              <a:t>зміна ціни транспортування природного газу</a:t>
            </a:r>
            <a:endParaRPr lang="ru-RU" sz="2000" b="1" dirty="0"/>
          </a:p>
        </p:txBody>
      </p:sp>
      <p:graphicFrame>
        <p:nvGraphicFramePr>
          <p:cNvPr id="27" name="Диаграмма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9542305"/>
              </p:ext>
            </p:extLst>
          </p:nvPr>
        </p:nvGraphicFramePr>
        <p:xfrm>
          <a:off x="5107847" y="1442936"/>
          <a:ext cx="3335052" cy="22897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Заголовок 1"/>
          <p:cNvSpPr txBox="1">
            <a:spLocks/>
          </p:cNvSpPr>
          <p:nvPr/>
        </p:nvSpPr>
        <p:spPr>
          <a:xfrm>
            <a:off x="409064" y="3614616"/>
            <a:ext cx="1368152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діючому  тарифі</a:t>
            </a:r>
            <a:endParaRPr lang="ru-RU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Заголовок 1"/>
          <p:cNvSpPr txBox="1">
            <a:spLocks/>
          </p:cNvSpPr>
          <p:nvPr/>
        </p:nvSpPr>
        <p:spPr>
          <a:xfrm>
            <a:off x="2156081" y="3612571"/>
            <a:ext cx="1548172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проектному тарифі</a:t>
            </a:r>
            <a:endParaRPr lang="ru-RU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Заголовок 1"/>
          <p:cNvSpPr txBox="1">
            <a:spLocks/>
          </p:cNvSpPr>
          <p:nvPr/>
        </p:nvSpPr>
        <p:spPr>
          <a:xfrm>
            <a:off x="5217691" y="3588668"/>
            <a:ext cx="1368152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діючому  тарифі</a:t>
            </a:r>
            <a:endParaRPr lang="ru-RU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Заголовок 1"/>
          <p:cNvSpPr txBox="1">
            <a:spLocks/>
          </p:cNvSpPr>
          <p:nvPr/>
        </p:nvSpPr>
        <p:spPr>
          <a:xfrm>
            <a:off x="658403" y="6290970"/>
            <a:ext cx="1368152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діючому  тарифі</a:t>
            </a:r>
            <a:endParaRPr lang="ru-RU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Заголовок 1"/>
          <p:cNvSpPr txBox="1">
            <a:spLocks/>
          </p:cNvSpPr>
          <p:nvPr/>
        </p:nvSpPr>
        <p:spPr>
          <a:xfrm>
            <a:off x="4882970" y="6315674"/>
            <a:ext cx="1368152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діючому  тарифі</a:t>
            </a:r>
            <a:endParaRPr lang="ru-RU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Заголовок 1"/>
          <p:cNvSpPr txBox="1">
            <a:spLocks/>
          </p:cNvSpPr>
          <p:nvPr/>
        </p:nvSpPr>
        <p:spPr>
          <a:xfrm>
            <a:off x="6876256" y="3588668"/>
            <a:ext cx="1548172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проектному тарифі</a:t>
            </a:r>
            <a:endParaRPr lang="ru-RU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Заголовок 1"/>
          <p:cNvSpPr txBox="1">
            <a:spLocks/>
          </p:cNvSpPr>
          <p:nvPr/>
        </p:nvSpPr>
        <p:spPr>
          <a:xfrm>
            <a:off x="2464036" y="6309320"/>
            <a:ext cx="1548172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проектному тарифі</a:t>
            </a:r>
            <a:endParaRPr lang="ru-RU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Заголовок 1"/>
          <p:cNvSpPr txBox="1">
            <a:spLocks/>
          </p:cNvSpPr>
          <p:nvPr/>
        </p:nvSpPr>
        <p:spPr>
          <a:xfrm>
            <a:off x="6804248" y="6303924"/>
            <a:ext cx="1548172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проектному тарифі</a:t>
            </a:r>
            <a:endParaRPr lang="ru-RU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Заголовок 1"/>
          <p:cNvSpPr txBox="1">
            <a:spLocks/>
          </p:cNvSpPr>
          <p:nvPr/>
        </p:nvSpPr>
        <p:spPr>
          <a:xfrm>
            <a:off x="492975" y="4064319"/>
            <a:ext cx="3578240" cy="504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uk-UA" sz="1600" b="1" dirty="0" smtClean="0"/>
              <a:t>зміна ціни розподілу природного газу  </a:t>
            </a:r>
            <a:endParaRPr lang="ru-RU" sz="1600" b="1" dirty="0"/>
          </a:p>
        </p:txBody>
      </p:sp>
      <p:graphicFrame>
        <p:nvGraphicFramePr>
          <p:cNvPr id="33" name="Диаграмма 3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7175109"/>
              </p:ext>
            </p:extLst>
          </p:nvPr>
        </p:nvGraphicFramePr>
        <p:xfrm>
          <a:off x="431540" y="4279774"/>
          <a:ext cx="3744416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34" name="Прямая со стрелкой 33"/>
          <p:cNvCxnSpPr/>
          <p:nvPr/>
        </p:nvCxnSpPr>
        <p:spPr>
          <a:xfrm flipV="1">
            <a:off x="1634023" y="4702497"/>
            <a:ext cx="1368152" cy="91321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Заголовок 1"/>
          <p:cNvSpPr txBox="1">
            <a:spLocks/>
          </p:cNvSpPr>
          <p:nvPr/>
        </p:nvSpPr>
        <p:spPr>
          <a:xfrm>
            <a:off x="1441420" y="4660494"/>
            <a:ext cx="1368152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2,5 рази</a:t>
            </a:r>
            <a:endParaRPr lang="ru-RU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4" name="Диаграмма 4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981596"/>
              </p:ext>
            </p:extLst>
          </p:nvPr>
        </p:nvGraphicFramePr>
        <p:xfrm>
          <a:off x="4724462" y="4077072"/>
          <a:ext cx="4096010" cy="23826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5" name="Заголовок 1"/>
          <p:cNvSpPr txBox="1">
            <a:spLocks/>
          </p:cNvSpPr>
          <p:nvPr/>
        </p:nvSpPr>
        <p:spPr>
          <a:xfrm>
            <a:off x="5421998" y="4064319"/>
            <a:ext cx="3398474" cy="5040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uk-UA" sz="1600" b="1" dirty="0" smtClean="0">
                <a:solidFill>
                  <a:schemeClr val="accent6">
                    <a:lumMod val="50000"/>
                  </a:schemeClr>
                </a:solidFill>
              </a:rPr>
              <a:t>зміна повної ціни природного газу  </a:t>
            </a:r>
            <a:endParaRPr lang="ru-RU" sz="1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46" name="Прямая со стрелкой 45"/>
          <p:cNvCxnSpPr/>
          <p:nvPr/>
        </p:nvCxnSpPr>
        <p:spPr>
          <a:xfrm flipV="1">
            <a:off x="6372200" y="4581128"/>
            <a:ext cx="864096" cy="75955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926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4208985"/>
              </p:ext>
            </p:extLst>
          </p:nvPr>
        </p:nvGraphicFramePr>
        <p:xfrm>
          <a:off x="4758240" y="1107371"/>
          <a:ext cx="4032448" cy="22528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9" name="Прямая со стрелкой 8"/>
          <p:cNvCxnSpPr/>
          <p:nvPr/>
        </p:nvCxnSpPr>
        <p:spPr>
          <a:xfrm flipV="1">
            <a:off x="6394475" y="1571686"/>
            <a:ext cx="759978" cy="41715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Заголовок 1"/>
          <p:cNvSpPr txBox="1">
            <a:spLocks/>
          </p:cNvSpPr>
          <p:nvPr/>
        </p:nvSpPr>
        <p:spPr>
          <a:xfrm>
            <a:off x="5885349" y="1313114"/>
            <a:ext cx="1368152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+58%</a:t>
            </a:r>
            <a:endParaRPr lang="ru-RU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611559" y="201789"/>
            <a:ext cx="8158453" cy="49006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uk-UA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ля бюджетних організацій та інших споживачів</a:t>
            </a:r>
            <a:endParaRPr lang="ru-RU" sz="2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Заголовок 1"/>
          <p:cNvSpPr txBox="1">
            <a:spLocks/>
          </p:cNvSpPr>
          <p:nvPr/>
        </p:nvSpPr>
        <p:spPr>
          <a:xfrm>
            <a:off x="539552" y="3229111"/>
            <a:ext cx="1368152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діючому  тарифі</a:t>
            </a:r>
            <a:endParaRPr lang="ru-RU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Заголовок 1"/>
          <p:cNvSpPr txBox="1">
            <a:spLocks/>
          </p:cNvSpPr>
          <p:nvPr/>
        </p:nvSpPr>
        <p:spPr>
          <a:xfrm>
            <a:off x="5168140" y="3229111"/>
            <a:ext cx="1368152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діючому  тарифі</a:t>
            </a:r>
            <a:endParaRPr lang="ru-RU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Заголовок 1"/>
          <p:cNvSpPr txBox="1">
            <a:spLocks/>
          </p:cNvSpPr>
          <p:nvPr/>
        </p:nvSpPr>
        <p:spPr>
          <a:xfrm>
            <a:off x="635037" y="6220640"/>
            <a:ext cx="1368152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діючому  тарифі</a:t>
            </a:r>
            <a:endParaRPr lang="ru-RU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Заголовок 1"/>
          <p:cNvSpPr txBox="1">
            <a:spLocks/>
          </p:cNvSpPr>
          <p:nvPr/>
        </p:nvSpPr>
        <p:spPr>
          <a:xfrm>
            <a:off x="5168140" y="6320757"/>
            <a:ext cx="1368152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діючому  тарифі</a:t>
            </a:r>
            <a:endParaRPr lang="ru-RU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Заголовок 1"/>
          <p:cNvSpPr txBox="1">
            <a:spLocks/>
          </p:cNvSpPr>
          <p:nvPr/>
        </p:nvSpPr>
        <p:spPr>
          <a:xfrm>
            <a:off x="2483768" y="3230844"/>
            <a:ext cx="1548172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проектному тарифі</a:t>
            </a:r>
            <a:endParaRPr lang="ru-RU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Заголовок 1"/>
          <p:cNvSpPr txBox="1">
            <a:spLocks/>
          </p:cNvSpPr>
          <p:nvPr/>
        </p:nvSpPr>
        <p:spPr>
          <a:xfrm>
            <a:off x="6949355" y="3217853"/>
            <a:ext cx="1548172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проектному тарифі</a:t>
            </a:r>
            <a:endParaRPr lang="ru-RU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Заголовок 1"/>
          <p:cNvSpPr txBox="1">
            <a:spLocks/>
          </p:cNvSpPr>
          <p:nvPr/>
        </p:nvSpPr>
        <p:spPr>
          <a:xfrm>
            <a:off x="2483768" y="6210388"/>
            <a:ext cx="1548172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проектному тарифі</a:t>
            </a:r>
            <a:endParaRPr lang="ru-RU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Заголовок 1"/>
          <p:cNvSpPr txBox="1">
            <a:spLocks/>
          </p:cNvSpPr>
          <p:nvPr/>
        </p:nvSpPr>
        <p:spPr>
          <a:xfrm>
            <a:off x="6840353" y="6326468"/>
            <a:ext cx="1548172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проектному тарифі</a:t>
            </a:r>
            <a:endParaRPr lang="ru-RU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9" name="Диаграмма 2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8623227"/>
              </p:ext>
            </p:extLst>
          </p:nvPr>
        </p:nvGraphicFramePr>
        <p:xfrm>
          <a:off x="472665" y="3976055"/>
          <a:ext cx="3811303" cy="22902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0" name="Диаграмма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9857296"/>
              </p:ext>
            </p:extLst>
          </p:nvPr>
        </p:nvGraphicFramePr>
        <p:xfrm>
          <a:off x="523181" y="981505"/>
          <a:ext cx="3545440" cy="23317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40" name="Прямая со стрелкой 39"/>
          <p:cNvCxnSpPr/>
          <p:nvPr/>
        </p:nvCxnSpPr>
        <p:spPr>
          <a:xfrm flipV="1">
            <a:off x="1599343" y="1313114"/>
            <a:ext cx="1346193" cy="103174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Заголовок 1"/>
          <p:cNvSpPr txBox="1">
            <a:spLocks/>
          </p:cNvSpPr>
          <p:nvPr/>
        </p:nvSpPr>
        <p:spPr>
          <a:xfrm>
            <a:off x="1449016" y="1207484"/>
            <a:ext cx="1368152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3 рази</a:t>
            </a:r>
            <a:endParaRPr lang="ru-RU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Заголовок 1"/>
          <p:cNvSpPr>
            <a:spLocks noGrp="1"/>
          </p:cNvSpPr>
          <p:nvPr>
            <p:ph idx="1"/>
          </p:nvPr>
        </p:nvSpPr>
        <p:spPr>
          <a:xfrm>
            <a:off x="575396" y="633852"/>
            <a:ext cx="3509206" cy="416128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uk-UA" sz="1000" dirty="0" smtClean="0"/>
          </a:p>
          <a:p>
            <a:pPr marL="0" indent="0" algn="ctr">
              <a:spcBef>
                <a:spcPts val="0"/>
              </a:spcBef>
              <a:buNone/>
            </a:pPr>
            <a:endParaRPr lang="uk-UA" sz="2000" b="1" dirty="0" smtClean="0"/>
          </a:p>
          <a:p>
            <a:pPr marL="0" indent="0" algn="ctr">
              <a:spcBef>
                <a:spcPts val="0"/>
              </a:spcBef>
              <a:buNone/>
            </a:pPr>
            <a:endParaRPr lang="uk-UA" sz="2000" b="1" dirty="0"/>
          </a:p>
          <a:p>
            <a:pPr marL="0" indent="0" algn="ctr">
              <a:spcBef>
                <a:spcPts val="0"/>
              </a:spcBef>
              <a:buNone/>
            </a:pPr>
            <a:r>
              <a:rPr lang="uk-UA" sz="6400" b="1" dirty="0" smtClean="0"/>
              <a:t>зміна ціни поставки природного газу  </a:t>
            </a:r>
            <a:endParaRPr lang="ru-RU" sz="6400" b="1" dirty="0"/>
          </a:p>
        </p:txBody>
      </p:sp>
      <p:sp>
        <p:nvSpPr>
          <p:cNvPr id="44" name="Заголовок 1"/>
          <p:cNvSpPr txBox="1">
            <a:spLocks/>
          </p:cNvSpPr>
          <p:nvPr/>
        </p:nvSpPr>
        <p:spPr>
          <a:xfrm>
            <a:off x="4553998" y="794798"/>
            <a:ext cx="4392488" cy="48362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uk-UA" sz="2000" b="1" dirty="0" smtClean="0"/>
              <a:t>зміна ціни транспортування природного газу</a:t>
            </a:r>
            <a:endParaRPr lang="ru-RU" sz="2000" b="1" dirty="0"/>
          </a:p>
        </p:txBody>
      </p:sp>
      <p:sp>
        <p:nvSpPr>
          <p:cNvPr id="45" name="Заголовок 1"/>
          <p:cNvSpPr txBox="1">
            <a:spLocks/>
          </p:cNvSpPr>
          <p:nvPr/>
        </p:nvSpPr>
        <p:spPr>
          <a:xfrm>
            <a:off x="514628" y="3748164"/>
            <a:ext cx="3578240" cy="504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uk-UA" sz="1600" b="1" dirty="0" smtClean="0"/>
              <a:t>зміна ціни розподілу природного газу  </a:t>
            </a:r>
            <a:endParaRPr lang="ru-RU" sz="1600" b="1" dirty="0"/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1561841" y="4365104"/>
            <a:ext cx="1368152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+10%</a:t>
            </a:r>
            <a:endParaRPr lang="ru-RU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 flipV="1">
            <a:off x="1691680" y="4365104"/>
            <a:ext cx="1386154" cy="83185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Заголовок 1"/>
          <p:cNvSpPr txBox="1">
            <a:spLocks/>
          </p:cNvSpPr>
          <p:nvPr/>
        </p:nvSpPr>
        <p:spPr>
          <a:xfrm>
            <a:off x="5413602" y="3724027"/>
            <a:ext cx="3398474" cy="5040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uk-UA" sz="1600" b="1" dirty="0" smtClean="0">
                <a:solidFill>
                  <a:schemeClr val="accent6">
                    <a:lumMod val="50000"/>
                  </a:schemeClr>
                </a:solidFill>
              </a:rPr>
              <a:t>зміна повної ціни природного газу  </a:t>
            </a:r>
            <a:endParaRPr lang="ru-RU" sz="1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47" name="Диаграмма 4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272652"/>
              </p:ext>
            </p:extLst>
          </p:nvPr>
        </p:nvGraphicFramePr>
        <p:xfrm>
          <a:off x="4879977" y="4007655"/>
          <a:ext cx="4138756" cy="2449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1" name="Заголовок 1"/>
          <p:cNvSpPr txBox="1">
            <a:spLocks/>
          </p:cNvSpPr>
          <p:nvPr/>
        </p:nvSpPr>
        <p:spPr>
          <a:xfrm>
            <a:off x="6012160" y="4371367"/>
            <a:ext cx="1368152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2,7 рази </a:t>
            </a:r>
            <a:endParaRPr lang="ru-RU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8" name="Прямая со стрелкой 47"/>
          <p:cNvCxnSpPr/>
          <p:nvPr/>
        </p:nvCxnSpPr>
        <p:spPr>
          <a:xfrm flipV="1">
            <a:off x="6394475" y="4653136"/>
            <a:ext cx="985837" cy="80476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937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07132" y="152636"/>
            <a:ext cx="8568952" cy="7560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7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Зміна ціни на електроенергію</a:t>
            </a:r>
            <a:r>
              <a:rPr lang="uk-UA" sz="27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7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грн.  за кВт/год.</a:t>
            </a:r>
            <a:r>
              <a:rPr lang="uk-UA" sz="43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4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(без ПДВ)</a:t>
            </a:r>
            <a:endParaRPr lang="ru-RU" sz="43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245807"/>
              </p:ext>
            </p:extLst>
          </p:nvPr>
        </p:nvGraphicFramePr>
        <p:xfrm>
          <a:off x="4591608" y="1412776"/>
          <a:ext cx="4284476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1" name="Прямая со стрелкой 10"/>
          <p:cNvCxnSpPr/>
          <p:nvPr/>
        </p:nvCxnSpPr>
        <p:spPr>
          <a:xfrm flipV="1">
            <a:off x="6372200" y="1988840"/>
            <a:ext cx="756084" cy="35339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1580174"/>
              </p:ext>
            </p:extLst>
          </p:nvPr>
        </p:nvGraphicFramePr>
        <p:xfrm>
          <a:off x="395536" y="1448780"/>
          <a:ext cx="4284476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Заголовок 1"/>
          <p:cNvSpPr>
            <a:spLocks noGrp="1"/>
          </p:cNvSpPr>
          <p:nvPr>
            <p:ph idx="1"/>
          </p:nvPr>
        </p:nvSpPr>
        <p:spPr>
          <a:xfrm>
            <a:off x="307132" y="980728"/>
            <a:ext cx="3509206" cy="416128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uk-UA" sz="1000" dirty="0" smtClean="0"/>
          </a:p>
          <a:p>
            <a:pPr marL="0" indent="0" algn="ctr">
              <a:spcBef>
                <a:spcPts val="0"/>
              </a:spcBef>
              <a:buNone/>
            </a:pPr>
            <a:endParaRPr lang="uk-UA" sz="2000" b="1" dirty="0" smtClean="0"/>
          </a:p>
          <a:p>
            <a:pPr marL="0" indent="0" algn="ctr">
              <a:spcBef>
                <a:spcPts val="0"/>
              </a:spcBef>
              <a:buNone/>
            </a:pPr>
            <a:endParaRPr lang="uk-UA" sz="2000" b="1" dirty="0"/>
          </a:p>
          <a:p>
            <a:pPr marL="0" indent="0" algn="ctr">
              <a:spcBef>
                <a:spcPts val="0"/>
              </a:spcBef>
              <a:buNone/>
            </a:pPr>
            <a:r>
              <a:rPr lang="uk-UA" sz="6400" b="1" dirty="0" smtClean="0"/>
              <a:t>постачання </a:t>
            </a:r>
            <a:endParaRPr lang="uk-UA" sz="6400" b="1" dirty="0"/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4932040" y="923231"/>
            <a:ext cx="3509206" cy="41612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endParaRPr lang="uk-UA" sz="1000" dirty="0" smtClean="0"/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endParaRPr lang="uk-UA" sz="2000" b="1" dirty="0" smtClean="0"/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endParaRPr lang="uk-UA" sz="2000" b="1" dirty="0" smtClean="0"/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uk-UA" sz="6400" b="1" dirty="0" smtClean="0"/>
              <a:t>розподіл</a:t>
            </a:r>
            <a:endParaRPr lang="uk-UA" sz="6400" b="1" dirty="0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5875562" y="1831132"/>
            <a:ext cx="1368152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+35%</a:t>
            </a:r>
            <a:endParaRPr lang="ru-RU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V="1">
            <a:off x="1978596" y="1975148"/>
            <a:ext cx="936104" cy="73377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Заголовок 1"/>
          <p:cNvSpPr txBox="1">
            <a:spLocks/>
          </p:cNvSpPr>
          <p:nvPr/>
        </p:nvSpPr>
        <p:spPr>
          <a:xfrm>
            <a:off x="1546548" y="1983532"/>
            <a:ext cx="1368152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+18%</a:t>
            </a:r>
            <a:endParaRPr lang="ru-RU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7" name="Диаграмм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8058517"/>
              </p:ext>
            </p:extLst>
          </p:nvPr>
        </p:nvGraphicFramePr>
        <p:xfrm>
          <a:off x="2180953" y="380822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8" name="Прямая со стрелкой 17"/>
          <p:cNvCxnSpPr/>
          <p:nvPr/>
        </p:nvCxnSpPr>
        <p:spPr>
          <a:xfrm flipV="1">
            <a:off x="3923928" y="4581128"/>
            <a:ext cx="1008112" cy="78544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Заголовок 1"/>
          <p:cNvSpPr txBox="1">
            <a:spLocks/>
          </p:cNvSpPr>
          <p:nvPr/>
        </p:nvSpPr>
        <p:spPr>
          <a:xfrm>
            <a:off x="3563888" y="4581128"/>
            <a:ext cx="1368152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+23%</a:t>
            </a:r>
            <a:endParaRPr lang="ru-RU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2481849" y="3795650"/>
            <a:ext cx="4219517" cy="5040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uk-UA" sz="1600" b="1" dirty="0" smtClean="0">
                <a:solidFill>
                  <a:schemeClr val="accent6">
                    <a:lumMod val="50000"/>
                  </a:schemeClr>
                </a:solidFill>
              </a:rPr>
              <a:t>зміна повної ціни електричної енергії</a:t>
            </a:r>
            <a:endParaRPr lang="ru-RU" sz="1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755576" y="3520194"/>
            <a:ext cx="1368152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діючому  тарифі</a:t>
            </a:r>
            <a:endParaRPr lang="ru-RU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2771800" y="6313090"/>
            <a:ext cx="1368152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діючому  тарифі</a:t>
            </a:r>
            <a:endParaRPr lang="ru-RU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Заголовок 1"/>
          <p:cNvSpPr txBox="1">
            <a:spLocks/>
          </p:cNvSpPr>
          <p:nvPr/>
        </p:nvSpPr>
        <p:spPr>
          <a:xfrm>
            <a:off x="5283889" y="3501008"/>
            <a:ext cx="1368152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діючому  тарифі</a:t>
            </a:r>
            <a:endParaRPr lang="ru-RU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4824028" y="6340068"/>
            <a:ext cx="1548172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проектному тарифі</a:t>
            </a:r>
            <a:endParaRPr lang="ru-RU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Заголовок 1"/>
          <p:cNvSpPr txBox="1">
            <a:spLocks/>
          </p:cNvSpPr>
          <p:nvPr/>
        </p:nvSpPr>
        <p:spPr>
          <a:xfrm>
            <a:off x="6893074" y="3501008"/>
            <a:ext cx="1548172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проектному тарифі</a:t>
            </a:r>
            <a:endParaRPr lang="ru-RU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Заголовок 1"/>
          <p:cNvSpPr txBox="1">
            <a:spLocks/>
          </p:cNvSpPr>
          <p:nvPr/>
        </p:nvSpPr>
        <p:spPr>
          <a:xfrm>
            <a:off x="2591780" y="3489886"/>
            <a:ext cx="1548172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проектному тарифі</a:t>
            </a:r>
            <a:endParaRPr lang="ru-RU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39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 sz="18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uk-UA" sz="2800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Динаміка повної вартості природного газу </a:t>
            </a:r>
            <a:br>
              <a:rPr lang="uk-UA" sz="2800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грн. (без ПДВ) за 1000 м</a:t>
            </a:r>
            <a:r>
              <a:rPr lang="uk-UA" sz="2800" b="1" baseline="300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5013176"/>
            <a:ext cx="87129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 ціни 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природного газу яка врахована в розрахунковому тарифі </a:t>
            </a: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складає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грн.(без ПДВ) за 1 000</a:t>
            </a:r>
            <a:r>
              <a:rPr lang="uk-UA" sz="1400" dirty="0" smtClean="0"/>
              <a:t> 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uk-UA" sz="1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uk-UA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uk-U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 населення 16,6</a:t>
            </a:r>
            <a:r>
              <a:rPr lang="uk-U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%. (в діючому тарифі – 6 968,21 грн., в проектному тарифі – 8 121,51 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грн</a:t>
            </a:r>
            <a:r>
              <a:rPr lang="uk-U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потреб бюджетних установ в 2,7 </a:t>
            </a:r>
            <a:r>
              <a:rPr lang="uk-U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рази 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діючому тарифі – </a:t>
            </a:r>
            <a:r>
              <a:rPr lang="uk-U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5 314,25 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грн</a:t>
            </a:r>
            <a:r>
              <a:rPr lang="uk-U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проектному тарифі – </a:t>
            </a:r>
            <a:r>
              <a:rPr lang="uk-U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14 368,22 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грн.)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потреб інших споживачів в 2,7 рази(в діючому тарифі – 5 314,25 грн., в проектному тарифі – 14 368,22грн.)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1612244"/>
              </p:ext>
            </p:extLst>
          </p:nvPr>
        </p:nvGraphicFramePr>
        <p:xfrm>
          <a:off x="552097" y="1158353"/>
          <a:ext cx="8111813" cy="3854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804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385"/>
            <a:ext cx="8229600" cy="634082"/>
          </a:xfrm>
        </p:spPr>
        <p:txBody>
          <a:bodyPr>
            <a:normAutofit/>
          </a:bodyPr>
          <a:lstStyle/>
          <a:p>
            <a:r>
              <a:rPr lang="uk-UA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Зміна витрат на оплату праці</a:t>
            </a:r>
            <a:endParaRPr lang="ru-RU" sz="2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06233"/>
            <a:ext cx="8229600" cy="648072"/>
          </a:xfrm>
        </p:spPr>
        <p:txBody>
          <a:bodyPr>
            <a:normAutofit/>
          </a:bodyPr>
          <a:lstStyle/>
          <a:p>
            <a:pPr marL="0" indent="534988">
              <a:buNone/>
            </a:pP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Фонд оплати праці розраховується від річного середньоарифметичного значення мінімального прожиткового мінімуму для працездатних осіб.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6323026"/>
              </p:ext>
            </p:extLst>
          </p:nvPr>
        </p:nvGraphicFramePr>
        <p:xfrm>
          <a:off x="474083" y="1205727"/>
          <a:ext cx="4101988" cy="21834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732345" y="879711"/>
            <a:ext cx="338437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ля населення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192999" y="877619"/>
            <a:ext cx="338437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ля бюджетних організацій та інших споживачів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2062331" y="1728668"/>
            <a:ext cx="853485" cy="45374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Заголовок 1"/>
          <p:cNvSpPr txBox="1">
            <a:spLocks/>
          </p:cNvSpPr>
          <p:nvPr/>
        </p:nvSpPr>
        <p:spPr>
          <a:xfrm>
            <a:off x="1907071" y="1455832"/>
            <a:ext cx="1270419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+29%</a:t>
            </a:r>
            <a:endParaRPr lang="ru-RU" sz="1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769946"/>
              </p:ext>
            </p:extLst>
          </p:nvPr>
        </p:nvGraphicFramePr>
        <p:xfrm>
          <a:off x="4798659" y="1122652"/>
          <a:ext cx="3789351" cy="22629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Заголовок 1"/>
          <p:cNvSpPr txBox="1">
            <a:spLocks/>
          </p:cNvSpPr>
          <p:nvPr/>
        </p:nvSpPr>
        <p:spPr>
          <a:xfrm>
            <a:off x="5976156" y="1584652"/>
            <a:ext cx="1368152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+8%</a:t>
            </a:r>
            <a:endParaRPr lang="ru-RU" sz="1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 flipV="1">
            <a:off x="6367734" y="1742396"/>
            <a:ext cx="724546" cy="30264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 txBox="1">
            <a:spLocks/>
          </p:cNvSpPr>
          <p:nvPr/>
        </p:nvSpPr>
        <p:spPr>
          <a:xfrm>
            <a:off x="591344" y="3336121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534988" algn="just">
              <a:buFont typeface="Arial" panose="020B0604020202020204" pitchFamily="34" charset="0"/>
              <a:buNone/>
            </a:pPr>
            <a:endParaRPr lang="uk-UA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534988" algn="just">
              <a:buFont typeface="Arial" panose="020B0604020202020204" pitchFamily="34" charset="0"/>
              <a:buNone/>
            </a:pPr>
            <a:r>
              <a:rPr lang="uk-UA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Згідно змін і доповнень від 22.04.2021 року до Галузевої угоди між Міністерством регіонального розвитку, будівництва та житлово-комунального господарства України, Об'єднанням організацій роботодавців «Всеукраїнська  конфедерація роботодавців житлово-комунальної галузі України» та Центральним комітетом профспілки працівників житлово-комунального господарства, місцевої промисловості, побутового обслуговування населення України на 2017-2021 роки </a:t>
            </a:r>
            <a:r>
              <a:rPr lang="uk-UA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(із змінами від 29.01.2018, зареєстрованими в Мінсоцполітики 19.02.2018 за №5; від 23.11.2018, зареєстрованими в Мінсоцполітики 04.12.2018 за №26; від 16.07.2019 зареєстрованими в Мінсоцполітики 29.07.2019 за №13).</a:t>
            </a:r>
          </a:p>
          <a:p>
            <a:pPr marL="0" indent="534988" algn="just">
              <a:buFont typeface="Arial" panose="020B0604020202020204" pitchFamily="34" charset="0"/>
              <a:buNone/>
            </a:pPr>
            <a:r>
              <a:rPr lang="uk-UA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Збільшені галузеві та міжгалузеві коефіцієнти оплати праці працівників житлово-комунального господарства , зокрема:</a:t>
            </a:r>
          </a:p>
          <a:p>
            <a:pPr marL="0" indent="534988" algn="just">
              <a:buFontTx/>
              <a:buChar char="-"/>
            </a:pPr>
            <a:r>
              <a:rPr lang="uk-UA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галузевий коефіцієнт збільшено з 1,6 до 1,8 відсотків від розміру прожиткового мінімуму;</a:t>
            </a:r>
          </a:p>
          <a:p>
            <a:pPr marL="0" indent="534988" algn="just">
              <a:buFontTx/>
              <a:buChar char="-"/>
            </a:pPr>
            <a:r>
              <a:rPr lang="uk-UA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коефіцієнт працівників водозабезпечення та водовідведення з 1,58 до 1,71 відсотків від розміру прожиткового мінімуму;</a:t>
            </a:r>
          </a:p>
          <a:p>
            <a:pPr marL="0" indent="534988" algn="just">
              <a:buFontTx/>
              <a:buChar char="-"/>
            </a:pPr>
            <a:r>
              <a:rPr lang="uk-UA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коефіцієнт працівників </a:t>
            </a:r>
            <a:r>
              <a:rPr lang="uk-UA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котелень та теплових мереж з1,66 </a:t>
            </a:r>
            <a:r>
              <a:rPr lang="uk-UA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uk-UA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1,74 відсотків </a:t>
            </a:r>
            <a:r>
              <a:rPr lang="uk-UA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 розміру прожиткового мінімуму</a:t>
            </a:r>
            <a:r>
              <a:rPr lang="uk-UA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534988" algn="just">
              <a:buFontTx/>
              <a:buChar char="-"/>
            </a:pPr>
            <a:r>
              <a:rPr lang="uk-UA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також збільшені коефіцієнти майстрів, водіїв автотранспортних засобів, прибиральника службових приміщень, комірника.</a:t>
            </a:r>
            <a:endParaRPr lang="uk-UA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534988" algn="just">
              <a:buNone/>
            </a:pPr>
            <a:r>
              <a:rPr lang="uk-UA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Загальне збільшення фонду оплати праці на послугу з постачання теплової енергії склало 27%</a:t>
            </a:r>
          </a:p>
          <a:p>
            <a:pPr marL="0" indent="0" algn="just">
              <a:buNone/>
            </a:pPr>
            <a:endParaRPr lang="uk-UA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Середня заробітна плата за 2020 рік на підприємстві склала 9 355 грн.</a:t>
            </a:r>
          </a:p>
          <a:p>
            <a:pPr marL="0" indent="534988" algn="just">
              <a:spcBef>
                <a:spcPts val="0"/>
              </a:spcBef>
              <a:buNone/>
            </a:pPr>
            <a:endParaRPr lang="uk-UA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534988" algn="just">
              <a:spcBef>
                <a:spcPts val="0"/>
              </a:spcBef>
              <a:buNone/>
            </a:pPr>
            <a:r>
              <a:rPr lang="uk-UA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Згідно штатного розпису на 01.07.2021 року на підприємстві числиться штатних одиниць - 226 в опалювальний період та 170 в між опалювальний період. </a:t>
            </a:r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1003458" y="3150871"/>
            <a:ext cx="1368152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діючому  тарифі</a:t>
            </a:r>
            <a:endParaRPr lang="ru-RU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Заголовок 1"/>
          <p:cNvSpPr txBox="1">
            <a:spLocks/>
          </p:cNvSpPr>
          <p:nvPr/>
        </p:nvSpPr>
        <p:spPr>
          <a:xfrm>
            <a:off x="5192999" y="3150871"/>
            <a:ext cx="1368152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діючому  тарифі</a:t>
            </a:r>
            <a:endParaRPr lang="ru-RU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2372145" y="3150871"/>
            <a:ext cx="1548172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проектному тарифі</a:t>
            </a:r>
            <a:endParaRPr lang="ru-RU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Заголовок 1"/>
          <p:cNvSpPr txBox="1">
            <a:spLocks/>
          </p:cNvSpPr>
          <p:nvPr/>
        </p:nvSpPr>
        <p:spPr>
          <a:xfrm>
            <a:off x="6730007" y="3150871"/>
            <a:ext cx="1548172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проектному тарифі</a:t>
            </a:r>
            <a:endParaRPr lang="ru-RU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3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Чисельність працівників зайнятих </a:t>
            </a:r>
            <a:b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постачання теплової енергії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1209169"/>
              </p:ext>
            </p:extLst>
          </p:nvPr>
        </p:nvGraphicFramePr>
        <p:xfrm>
          <a:off x="457200" y="1600200"/>
          <a:ext cx="8229600" cy="4781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6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Перерахування вартості витрат </a:t>
            </a:r>
            <a:br>
              <a:rPr lang="uk-UA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теплової енергії за опалювальний період </a:t>
            </a:r>
            <a:r>
              <a:rPr lang="uk-UA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(для бюджетних організацій та інших споживачів)</a:t>
            </a:r>
            <a:br>
              <a:rPr lang="uk-UA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тис. грн. (без ПДВ)</a:t>
            </a:r>
            <a:endParaRPr lang="ru-RU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3286778"/>
              </p:ext>
            </p:extLst>
          </p:nvPr>
        </p:nvGraphicFramePr>
        <p:xfrm>
          <a:off x="467544" y="1628800"/>
          <a:ext cx="8496946" cy="23040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2128"/>
                <a:gridCol w="792088"/>
                <a:gridCol w="864096"/>
                <a:gridCol w="792088"/>
                <a:gridCol w="864096"/>
                <a:gridCol w="864096"/>
                <a:gridCol w="720080"/>
                <a:gridCol w="864096"/>
                <a:gridCol w="792088"/>
                <a:gridCol w="792090"/>
              </a:tblGrid>
              <a:tr h="252108">
                <a:tc rowSpan="2">
                  <a:txBody>
                    <a:bodyPr/>
                    <a:lstStyle/>
                    <a:p>
                      <a:pPr algn="ctr" fontAlgn="b"/>
                      <a:r>
                        <a:rPr lang="uk-UA" sz="10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1" marR="8341" marT="834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1" marR="8341" marT="8341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1" marR="8341" marT="8341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1" marR="8341" marT="8341" marB="0" anchor="b"/>
                </a:tc>
              </a:tr>
              <a:tr h="3239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листопад</a:t>
                      </a:r>
                      <a:endParaRPr lang="uk-UA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грудень</a:t>
                      </a:r>
                      <a:endParaRPr lang="uk-UA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січень</a:t>
                      </a:r>
                      <a:endParaRPr lang="uk-UA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лютий </a:t>
                      </a:r>
                      <a:endParaRPr lang="uk-UA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березень</a:t>
                      </a:r>
                      <a:endParaRPr lang="uk-UA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квітень</a:t>
                      </a:r>
                      <a:endParaRPr lang="uk-UA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всього</a:t>
                      </a:r>
                      <a:endParaRPr lang="uk-UA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uk-UA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різниця</a:t>
                      </a:r>
                      <a:endParaRPr lang="uk-UA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1" marR="8341" marT="8341" marB="0" anchor="b"/>
                </a:tc>
              </a:tr>
              <a:tr h="473248"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природний газ</a:t>
                      </a:r>
                      <a:endParaRPr lang="uk-UA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7 538 247,17</a:t>
                      </a:r>
                      <a:endParaRPr lang="uk-UA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12 948 231,62</a:t>
                      </a:r>
                      <a:endParaRPr lang="uk-UA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15 126 139,22</a:t>
                      </a:r>
                      <a:endParaRPr lang="uk-UA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14 305 027,92</a:t>
                      </a:r>
                      <a:endParaRPr lang="uk-UA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11 042 505,38</a:t>
                      </a:r>
                      <a:endParaRPr lang="uk-UA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3 004 025,90</a:t>
                      </a:r>
                      <a:endParaRPr lang="uk-UA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63 964 177,21</a:t>
                      </a:r>
                      <a:endParaRPr lang="uk-UA" sz="1000" b="1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42 642 998,71</a:t>
                      </a:r>
                      <a:endParaRPr lang="uk-UA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21 321 178,50</a:t>
                      </a:r>
                      <a:endParaRPr lang="uk-UA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1" marR="8341" marT="8341" marB="0" anchor="b"/>
                </a:tc>
              </a:tr>
              <a:tr h="473248"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населення</a:t>
                      </a:r>
                      <a:endParaRPr lang="uk-UA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6 342 499,27</a:t>
                      </a:r>
                      <a:endParaRPr lang="uk-UA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11 078 159,47</a:t>
                      </a:r>
                      <a:endParaRPr lang="uk-UA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12 994 021,15</a:t>
                      </a:r>
                      <a:endParaRPr lang="uk-UA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12 323 989,34</a:t>
                      </a:r>
                      <a:endParaRPr lang="uk-UA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9 582 391,54</a:t>
                      </a:r>
                      <a:endParaRPr lang="uk-UA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2 762 804,02</a:t>
                      </a:r>
                      <a:endParaRPr lang="uk-UA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55 083 864,79</a:t>
                      </a:r>
                      <a:endParaRPr lang="uk-UA" sz="1000" b="1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35 267 598,64</a:t>
                      </a:r>
                      <a:endParaRPr lang="uk-UA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19 816 266,15</a:t>
                      </a:r>
                      <a:endParaRPr lang="uk-UA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1" marR="8341" marT="8341" marB="0" anchor="b"/>
                </a:tc>
              </a:tr>
              <a:tr h="252108"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бюджет</a:t>
                      </a:r>
                      <a:endParaRPr lang="uk-UA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1 067 926,45</a:t>
                      </a:r>
                      <a:endParaRPr lang="uk-UA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1 596 365,64</a:t>
                      </a:r>
                      <a:endParaRPr lang="uk-UA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1 824 196,16</a:t>
                      </a:r>
                      <a:endParaRPr lang="uk-UA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1 689 342,19</a:t>
                      </a:r>
                      <a:endParaRPr lang="uk-UA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1 247 305,80</a:t>
                      </a:r>
                      <a:endParaRPr lang="uk-UA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201 743,70</a:t>
                      </a:r>
                      <a:endParaRPr lang="uk-UA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7 626 879,94</a:t>
                      </a:r>
                      <a:endParaRPr lang="uk-UA" sz="1000" b="1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6 445 355,81</a:t>
                      </a:r>
                      <a:endParaRPr lang="uk-UA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1 181 524,13</a:t>
                      </a:r>
                      <a:endParaRPr lang="uk-UA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1" marR="8341" marT="8341" marB="0" anchor="b"/>
                </a:tc>
              </a:tr>
              <a:tr h="264714"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інші</a:t>
                      </a:r>
                      <a:endParaRPr lang="uk-UA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127 821,45</a:t>
                      </a:r>
                      <a:endParaRPr lang="uk-UA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273 706,51</a:t>
                      </a:r>
                      <a:endParaRPr lang="uk-UA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307 921,91</a:t>
                      </a:r>
                      <a:endParaRPr lang="uk-UA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291 696,39</a:t>
                      </a:r>
                      <a:endParaRPr lang="uk-UA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212 808,04</a:t>
                      </a:r>
                      <a:endParaRPr lang="uk-UA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39 478,18</a:t>
                      </a:r>
                      <a:endParaRPr lang="uk-UA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1 253 432,48</a:t>
                      </a:r>
                      <a:endParaRPr lang="uk-UA" sz="1000" b="1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930 044,26</a:t>
                      </a:r>
                      <a:endParaRPr lang="uk-UA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323 388,22</a:t>
                      </a:r>
                      <a:endParaRPr lang="uk-UA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1" marR="8341" marT="8341" marB="0" anchor="b"/>
                </a:tc>
              </a:tr>
              <a:tr h="264714"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електрична енергія</a:t>
                      </a:r>
                      <a:endParaRPr lang="uk-UA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454 299,90</a:t>
                      </a:r>
                      <a:endParaRPr lang="uk-UA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575 330,62</a:t>
                      </a:r>
                      <a:endParaRPr lang="uk-UA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711 881,82</a:t>
                      </a:r>
                      <a:endParaRPr lang="uk-UA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701 847,00</a:t>
                      </a:r>
                      <a:endParaRPr lang="uk-UA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633 419,98</a:t>
                      </a:r>
                      <a:endParaRPr lang="uk-UA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208 642,53</a:t>
                      </a:r>
                      <a:endParaRPr lang="uk-UA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3 285 421,83</a:t>
                      </a:r>
                      <a:endParaRPr lang="uk-UA" sz="1000" b="1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3 892 234,00</a:t>
                      </a:r>
                      <a:endParaRPr lang="uk-UA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-606 812,17</a:t>
                      </a:r>
                      <a:endParaRPr lang="uk-UA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1" marR="8341" marT="8341" marB="0" anchor="b"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529075"/>
              </p:ext>
            </p:extLst>
          </p:nvPr>
        </p:nvGraphicFramePr>
        <p:xfrm>
          <a:off x="1259632" y="4221088"/>
          <a:ext cx="6408711" cy="18722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36266"/>
                <a:gridCol w="1089165"/>
                <a:gridCol w="1120735"/>
                <a:gridCol w="1120735"/>
                <a:gridCol w="1041810"/>
              </a:tblGrid>
              <a:tr h="267458">
                <a:tc>
                  <a:txBody>
                    <a:bodyPr/>
                    <a:lstStyle/>
                    <a:p>
                      <a:pPr algn="l" fontAlgn="b"/>
                      <a:endParaRPr lang="uk-UA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всього</a:t>
                      </a:r>
                      <a:endParaRPr lang="uk-UA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населення</a:t>
                      </a:r>
                      <a:endParaRPr lang="uk-UA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</a:t>
                      </a:r>
                      <a:endParaRPr lang="uk-UA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інші</a:t>
                      </a:r>
                      <a:endParaRPr lang="uk-UA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67458"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витрати 2020-21 план</a:t>
                      </a:r>
                      <a:endParaRPr lang="uk-UA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1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80 934 693</a:t>
                      </a:r>
                      <a:endParaRPr lang="uk-UA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1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66 937 409</a:t>
                      </a:r>
                      <a:endParaRPr lang="uk-UA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1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12 233 890</a:t>
                      </a:r>
                      <a:endParaRPr lang="uk-UA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1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1 763 394</a:t>
                      </a:r>
                      <a:endParaRPr lang="uk-UA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67458"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витрати 2020-21 факт</a:t>
                      </a:r>
                      <a:endParaRPr lang="uk-UA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1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101 649 060</a:t>
                      </a:r>
                      <a:endParaRPr lang="uk-UA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1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86 251 809</a:t>
                      </a:r>
                      <a:endParaRPr lang="uk-UA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1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13 323 690</a:t>
                      </a:r>
                      <a:endParaRPr lang="uk-UA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1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2 073 561</a:t>
                      </a:r>
                      <a:endParaRPr lang="uk-UA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67458"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різниця</a:t>
                      </a:r>
                      <a:endParaRPr lang="uk-UA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1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20 714 367</a:t>
                      </a:r>
                      <a:endParaRPr lang="uk-UA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1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19 314 400</a:t>
                      </a:r>
                      <a:endParaRPr lang="uk-UA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1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1 089 800</a:t>
                      </a:r>
                      <a:endParaRPr lang="uk-UA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1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310 167</a:t>
                      </a:r>
                      <a:endParaRPr lang="uk-UA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67458">
                <a:tc>
                  <a:txBody>
                    <a:bodyPr/>
                    <a:lstStyle/>
                    <a:p>
                      <a:pPr algn="l" fontAlgn="b"/>
                      <a:endParaRPr lang="uk-UA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67458"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корисний відпуск 2021-22</a:t>
                      </a:r>
                      <a:endParaRPr lang="uk-UA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1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70 026,64</a:t>
                      </a:r>
                      <a:endParaRPr lang="uk-UA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1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58 135,54</a:t>
                      </a:r>
                      <a:endParaRPr lang="uk-UA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1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10 257,36</a:t>
                      </a:r>
                      <a:endParaRPr lang="uk-UA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1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1 633,74</a:t>
                      </a:r>
                      <a:endParaRPr lang="uk-UA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67458"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грн./Гкал</a:t>
                      </a:r>
                      <a:endParaRPr lang="uk-UA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100" b="1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uk-UA" sz="1100" b="1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100" b="1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106,25</a:t>
                      </a:r>
                      <a:endParaRPr lang="uk-UA" sz="1100" b="1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100" b="1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189,85</a:t>
                      </a:r>
                      <a:endParaRPr lang="uk-UA" sz="1100" b="1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871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1311</TotalTime>
  <Words>1489</Words>
  <Application>Microsoft Office PowerPoint</Application>
  <PresentationFormat>Экран (4:3)</PresentationFormat>
  <Paragraphs>465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ТАРИФ  на послугу з  постачання теплової енергії  на 2021-2022 роки</vt:lpstr>
      <vt:lpstr>Основні статті витрат по яким відбулися значні зміни </vt:lpstr>
      <vt:lpstr> Зміна ціни складових на природний газ  грн.  за 1000 м3 (без ПДВ)  </vt:lpstr>
      <vt:lpstr>Презентация PowerPoint</vt:lpstr>
      <vt:lpstr>Презентация PowerPoint</vt:lpstr>
      <vt:lpstr>Динаміка повної вартості природного газу  грн. (без ПДВ) за 1000 м3 </vt:lpstr>
      <vt:lpstr>Зміна витрат на оплату праці</vt:lpstr>
      <vt:lpstr>Чисельність працівників зайнятих  на постачання теплової енергії</vt:lpstr>
      <vt:lpstr>Перерахування вартості витрат  теплової енергії за опалювальний період  (для бюджетних організацій та інших споживачів) тис. грн. (без ПДВ)</vt:lpstr>
      <vt:lpstr>Структура тарифу на постачання теплової енергії </vt:lpstr>
      <vt:lpstr>Динаміка зміни  тарифів на теплову енергію для всіх категорій споживачів</vt:lpstr>
      <vt:lpstr> Довідка щодо розміру діючих та проектних тарифів на послуги теплопостачання станом на 20.08.2021 року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Володя</dc:creator>
  <cp:lastModifiedBy>Володя</cp:lastModifiedBy>
  <cp:revision>132</cp:revision>
  <cp:lastPrinted>2021-08-30T10:39:45Z</cp:lastPrinted>
  <dcterms:created xsi:type="dcterms:W3CDTF">2021-08-10T07:23:13Z</dcterms:created>
  <dcterms:modified xsi:type="dcterms:W3CDTF">2021-09-14T06:53:24Z</dcterms:modified>
</cp:coreProperties>
</file>